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4"/>
  </p:notesMasterIdLst>
  <p:sldIdLst>
    <p:sldId id="286" r:id="rId2"/>
    <p:sldId id="284" r:id="rId3"/>
  </p:sldIdLst>
  <p:sldSz cx="6840538" cy="972026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FFFFE1"/>
    <a:srgbClr val="FFFFF3"/>
    <a:srgbClr val="CCFFCC"/>
    <a:srgbClr val="FFFF00"/>
    <a:srgbClr val="FF3399"/>
    <a:srgbClr val="FF0066"/>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0303" autoAdjust="0"/>
  </p:normalViewPr>
  <p:slideViewPr>
    <p:cSldViewPr snapToGrid="0">
      <p:cViewPr varScale="1">
        <p:scale>
          <a:sx n="71" d="100"/>
          <a:sy n="71" d="100"/>
        </p:scale>
        <p:origin x="330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4DDB068-C5E4-4FA6-8B93-C69DF73B8471}" type="datetimeFigureOut">
              <a:rPr kumimoji="1" lang="ja-JP" altLang="en-US" smtClean="0"/>
              <a:t>2023/2/26</a:t>
            </a:fld>
            <a:endParaRPr kumimoji="1" lang="ja-JP" altLang="en-US"/>
          </a:p>
        </p:txBody>
      </p:sp>
      <p:sp>
        <p:nvSpPr>
          <p:cNvPr id="4" name="スライド イメージ プレースホルダー 3"/>
          <p:cNvSpPr>
            <a:spLocks noGrp="1" noRot="1" noChangeAspect="1"/>
          </p:cNvSpPr>
          <p:nvPr>
            <p:ph type="sldImg" idx="2"/>
          </p:nvPr>
        </p:nvSpPr>
        <p:spPr>
          <a:xfrm>
            <a:off x="2254250" y="1252538"/>
            <a:ext cx="2379663"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7D539779-FE41-49B2-B070-92EBDAE3AF93}" type="slidenum">
              <a:rPr kumimoji="1" lang="ja-JP" altLang="en-US" smtClean="0"/>
              <a:t>‹#›</a:t>
            </a:fld>
            <a:endParaRPr kumimoji="1" lang="ja-JP" altLang="en-US"/>
          </a:p>
        </p:txBody>
      </p:sp>
    </p:spTree>
    <p:extLst>
      <p:ext uri="{BB962C8B-B14F-4D97-AF65-F5344CB8AC3E}">
        <p14:creationId xmlns:p14="http://schemas.microsoft.com/office/powerpoint/2010/main" val="17280552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D539779-FE41-49B2-B070-92EBDAE3AF93}" type="slidenum">
              <a:rPr kumimoji="1" lang="ja-JP" altLang="en-US" smtClean="0"/>
              <a:t>1</a:t>
            </a:fld>
            <a:endParaRPr kumimoji="1" lang="ja-JP" altLang="en-US"/>
          </a:p>
        </p:txBody>
      </p:sp>
    </p:spTree>
    <p:extLst>
      <p:ext uri="{BB962C8B-B14F-4D97-AF65-F5344CB8AC3E}">
        <p14:creationId xmlns:p14="http://schemas.microsoft.com/office/powerpoint/2010/main" val="35415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3041" y="1590794"/>
            <a:ext cx="5814457" cy="3384092"/>
          </a:xfrm>
        </p:spPr>
        <p:txBody>
          <a:bodyPr anchor="b"/>
          <a:lstStyle>
            <a:lvl1pPr algn="ctr">
              <a:defRPr sz="4489"/>
            </a:lvl1pPr>
          </a:lstStyle>
          <a:p>
            <a:r>
              <a:rPr lang="ja-JP" altLang="en-US"/>
              <a:t>マスター タイトルの書式設定</a:t>
            </a:r>
            <a:endParaRPr lang="en-US" dirty="0"/>
          </a:p>
        </p:txBody>
      </p:sp>
      <p:sp>
        <p:nvSpPr>
          <p:cNvPr id="3" name="Subtitle 2"/>
          <p:cNvSpPr>
            <a:spLocks noGrp="1"/>
          </p:cNvSpPr>
          <p:nvPr>
            <p:ph type="subTitle" idx="1"/>
          </p:nvPr>
        </p:nvSpPr>
        <p:spPr>
          <a:xfrm>
            <a:off x="855067" y="5105389"/>
            <a:ext cx="5130404" cy="2346813"/>
          </a:xfrm>
        </p:spPr>
        <p:txBody>
          <a:bodyPr/>
          <a:lstStyle>
            <a:lvl1pPr marL="0" indent="0" algn="ctr">
              <a:buNone/>
              <a:defRPr sz="1795"/>
            </a:lvl1pPr>
            <a:lvl2pPr marL="342031" indent="0" algn="ctr">
              <a:buNone/>
              <a:defRPr sz="1496"/>
            </a:lvl2pPr>
            <a:lvl3pPr marL="684063" indent="0" algn="ctr">
              <a:buNone/>
              <a:defRPr sz="1347"/>
            </a:lvl3pPr>
            <a:lvl4pPr marL="1026094" indent="0" algn="ctr">
              <a:buNone/>
              <a:defRPr sz="1197"/>
            </a:lvl4pPr>
            <a:lvl5pPr marL="1368125" indent="0" algn="ctr">
              <a:buNone/>
              <a:defRPr sz="1197"/>
            </a:lvl5pPr>
            <a:lvl6pPr marL="1710157" indent="0" algn="ctr">
              <a:buNone/>
              <a:defRPr sz="1197"/>
            </a:lvl6pPr>
            <a:lvl7pPr marL="2052188" indent="0" algn="ctr">
              <a:buNone/>
              <a:defRPr sz="1197"/>
            </a:lvl7pPr>
            <a:lvl8pPr marL="2394219" indent="0" algn="ctr">
              <a:buNone/>
              <a:defRPr sz="1197"/>
            </a:lvl8pPr>
            <a:lvl9pPr marL="2736251" indent="0" algn="ctr">
              <a:buNone/>
              <a:defRPr sz="11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87752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373089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5260" y="517514"/>
            <a:ext cx="1474991" cy="823747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0288" y="517514"/>
            <a:ext cx="4339466" cy="823747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425178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293508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6725" y="2423318"/>
            <a:ext cx="5899964" cy="4043359"/>
          </a:xfrm>
        </p:spPr>
        <p:txBody>
          <a:bodyPr anchor="b"/>
          <a:lstStyle>
            <a:lvl1pPr>
              <a:defRPr sz="448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6725" y="6504929"/>
            <a:ext cx="5899964" cy="2126307"/>
          </a:xfrm>
        </p:spPr>
        <p:txBody>
          <a:bodyPr/>
          <a:lstStyle>
            <a:lvl1pPr marL="0" indent="0">
              <a:buNone/>
              <a:defRPr sz="1795">
                <a:solidFill>
                  <a:schemeClr val="tx1"/>
                </a:solidFill>
              </a:defRPr>
            </a:lvl1pPr>
            <a:lvl2pPr marL="342031" indent="0">
              <a:buNone/>
              <a:defRPr sz="1496">
                <a:solidFill>
                  <a:schemeClr val="tx1">
                    <a:tint val="75000"/>
                  </a:schemeClr>
                </a:solidFill>
              </a:defRPr>
            </a:lvl2pPr>
            <a:lvl3pPr marL="684063" indent="0">
              <a:buNone/>
              <a:defRPr sz="1347">
                <a:solidFill>
                  <a:schemeClr val="tx1">
                    <a:tint val="75000"/>
                  </a:schemeClr>
                </a:solidFill>
              </a:defRPr>
            </a:lvl3pPr>
            <a:lvl4pPr marL="1026094" indent="0">
              <a:buNone/>
              <a:defRPr sz="1197">
                <a:solidFill>
                  <a:schemeClr val="tx1">
                    <a:tint val="75000"/>
                  </a:schemeClr>
                </a:solidFill>
              </a:defRPr>
            </a:lvl4pPr>
            <a:lvl5pPr marL="1368125" indent="0">
              <a:buNone/>
              <a:defRPr sz="1197">
                <a:solidFill>
                  <a:schemeClr val="tx1">
                    <a:tint val="75000"/>
                  </a:schemeClr>
                </a:solidFill>
              </a:defRPr>
            </a:lvl5pPr>
            <a:lvl6pPr marL="1710157" indent="0">
              <a:buNone/>
              <a:defRPr sz="1197">
                <a:solidFill>
                  <a:schemeClr val="tx1">
                    <a:tint val="75000"/>
                  </a:schemeClr>
                </a:solidFill>
              </a:defRPr>
            </a:lvl6pPr>
            <a:lvl7pPr marL="2052188" indent="0">
              <a:buNone/>
              <a:defRPr sz="1197">
                <a:solidFill>
                  <a:schemeClr val="tx1">
                    <a:tint val="75000"/>
                  </a:schemeClr>
                </a:solidFill>
              </a:defRPr>
            </a:lvl7pPr>
            <a:lvl8pPr marL="2394219" indent="0">
              <a:buNone/>
              <a:defRPr sz="1197">
                <a:solidFill>
                  <a:schemeClr val="tx1">
                    <a:tint val="75000"/>
                  </a:schemeClr>
                </a:solidFill>
              </a:defRPr>
            </a:lvl8pPr>
            <a:lvl9pPr marL="2736251" indent="0">
              <a:buNone/>
              <a:defRPr sz="11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410916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0287" y="2587570"/>
            <a:ext cx="2907229" cy="616741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63022" y="2587570"/>
            <a:ext cx="2907229" cy="616741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24129608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1178" y="517516"/>
            <a:ext cx="5899964" cy="18788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179" y="2382815"/>
            <a:ext cx="2893868" cy="1167781"/>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ja-JP" altLang="en-US"/>
              <a:t>マスター テキストの書式設定</a:t>
            </a:r>
          </a:p>
        </p:txBody>
      </p:sp>
      <p:sp>
        <p:nvSpPr>
          <p:cNvPr id="4" name="Content Placeholder 3"/>
          <p:cNvSpPr>
            <a:spLocks noGrp="1"/>
          </p:cNvSpPr>
          <p:nvPr>
            <p:ph sz="half" idx="2"/>
          </p:nvPr>
        </p:nvSpPr>
        <p:spPr>
          <a:xfrm>
            <a:off x="471179" y="3550596"/>
            <a:ext cx="2893868" cy="52223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63023" y="2382815"/>
            <a:ext cx="2908120" cy="1167781"/>
          </a:xfrm>
        </p:spPr>
        <p:txBody>
          <a:bodyPr anchor="b"/>
          <a:lstStyle>
            <a:lvl1pPr marL="0" indent="0">
              <a:buNone/>
              <a:defRPr sz="1795" b="1"/>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ja-JP" altLang="en-US"/>
              <a:t>マスター テキストの書式設定</a:t>
            </a:r>
          </a:p>
        </p:txBody>
      </p:sp>
      <p:sp>
        <p:nvSpPr>
          <p:cNvPr id="6" name="Content Placeholder 5"/>
          <p:cNvSpPr>
            <a:spLocks noGrp="1"/>
          </p:cNvSpPr>
          <p:nvPr>
            <p:ph sz="quarter" idx="4"/>
          </p:nvPr>
        </p:nvSpPr>
        <p:spPr>
          <a:xfrm>
            <a:off x="3463023" y="3550596"/>
            <a:ext cx="2908120" cy="52223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28125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372483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313600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178" y="648018"/>
            <a:ext cx="2206252" cy="2268061"/>
          </a:xfrm>
        </p:spPr>
        <p:txBody>
          <a:bodyPr anchor="b"/>
          <a:lstStyle>
            <a:lvl1pPr>
              <a:defRPr sz="2394"/>
            </a:lvl1pPr>
          </a:lstStyle>
          <a:p>
            <a:r>
              <a:rPr lang="ja-JP" altLang="en-US"/>
              <a:t>マスター タイトルの書式設定</a:t>
            </a:r>
            <a:endParaRPr lang="en-US" dirty="0"/>
          </a:p>
        </p:txBody>
      </p:sp>
      <p:sp>
        <p:nvSpPr>
          <p:cNvPr id="3" name="Content Placeholder 2"/>
          <p:cNvSpPr>
            <a:spLocks noGrp="1"/>
          </p:cNvSpPr>
          <p:nvPr>
            <p:ph idx="1"/>
          </p:nvPr>
        </p:nvSpPr>
        <p:spPr>
          <a:xfrm>
            <a:off x="2908120" y="1399540"/>
            <a:ext cx="3463022" cy="6907687"/>
          </a:xfrm>
        </p:spPr>
        <p:txBody>
          <a:bodyPr/>
          <a:lstStyle>
            <a:lvl1pPr>
              <a:defRPr sz="2394"/>
            </a:lvl1pPr>
            <a:lvl2pPr>
              <a:defRPr sz="2095"/>
            </a:lvl2pPr>
            <a:lvl3pPr>
              <a:defRPr sz="1795"/>
            </a:lvl3pPr>
            <a:lvl4pPr>
              <a:defRPr sz="1496"/>
            </a:lvl4pPr>
            <a:lvl5pPr>
              <a:defRPr sz="1496"/>
            </a:lvl5pPr>
            <a:lvl6pPr>
              <a:defRPr sz="1496"/>
            </a:lvl6pPr>
            <a:lvl7pPr>
              <a:defRPr sz="1496"/>
            </a:lvl7pPr>
            <a:lvl8pPr>
              <a:defRPr sz="1496"/>
            </a:lvl8pPr>
            <a:lvl9pPr>
              <a:defRPr sz="149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1178" y="2916079"/>
            <a:ext cx="2206252" cy="540239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326579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1178" y="648018"/>
            <a:ext cx="2206252" cy="2268061"/>
          </a:xfrm>
        </p:spPr>
        <p:txBody>
          <a:bodyPr anchor="b"/>
          <a:lstStyle>
            <a:lvl1pPr>
              <a:defRPr sz="239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08120" y="1399540"/>
            <a:ext cx="3463022" cy="6907687"/>
          </a:xfrm>
        </p:spPr>
        <p:txBody>
          <a:bodyPr anchor="t"/>
          <a:lstStyle>
            <a:lvl1pPr marL="0" indent="0">
              <a:buNone/>
              <a:defRPr sz="2394"/>
            </a:lvl1pPr>
            <a:lvl2pPr marL="342031" indent="0">
              <a:buNone/>
              <a:defRPr sz="2095"/>
            </a:lvl2pPr>
            <a:lvl3pPr marL="684063" indent="0">
              <a:buNone/>
              <a:defRPr sz="1795"/>
            </a:lvl3pPr>
            <a:lvl4pPr marL="1026094" indent="0">
              <a:buNone/>
              <a:defRPr sz="1496"/>
            </a:lvl4pPr>
            <a:lvl5pPr marL="1368125" indent="0">
              <a:buNone/>
              <a:defRPr sz="1496"/>
            </a:lvl5pPr>
            <a:lvl6pPr marL="1710157" indent="0">
              <a:buNone/>
              <a:defRPr sz="1496"/>
            </a:lvl6pPr>
            <a:lvl7pPr marL="2052188" indent="0">
              <a:buNone/>
              <a:defRPr sz="1496"/>
            </a:lvl7pPr>
            <a:lvl8pPr marL="2394219" indent="0">
              <a:buNone/>
              <a:defRPr sz="1496"/>
            </a:lvl8pPr>
            <a:lvl9pPr marL="2736251" indent="0">
              <a:buNone/>
              <a:defRPr sz="149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1178" y="2916079"/>
            <a:ext cx="2206252" cy="5402397"/>
          </a:xfrm>
        </p:spPr>
        <p:txBody>
          <a:bodyPr/>
          <a:lstStyle>
            <a:lvl1pPr marL="0" indent="0">
              <a:buNone/>
              <a:defRPr sz="1197"/>
            </a:lvl1pPr>
            <a:lvl2pPr marL="342031" indent="0">
              <a:buNone/>
              <a:defRPr sz="1047"/>
            </a:lvl2pPr>
            <a:lvl3pPr marL="684063" indent="0">
              <a:buNone/>
              <a:defRPr sz="898"/>
            </a:lvl3pPr>
            <a:lvl4pPr marL="1026094" indent="0">
              <a:buNone/>
              <a:defRPr sz="748"/>
            </a:lvl4pPr>
            <a:lvl5pPr marL="1368125" indent="0">
              <a:buNone/>
              <a:defRPr sz="748"/>
            </a:lvl5pPr>
            <a:lvl6pPr marL="1710157" indent="0">
              <a:buNone/>
              <a:defRPr sz="748"/>
            </a:lvl6pPr>
            <a:lvl7pPr marL="2052188" indent="0">
              <a:buNone/>
              <a:defRPr sz="748"/>
            </a:lvl7pPr>
            <a:lvl8pPr marL="2394219" indent="0">
              <a:buNone/>
              <a:defRPr sz="748"/>
            </a:lvl8pPr>
            <a:lvl9pPr marL="2736251" indent="0">
              <a:buNone/>
              <a:defRPr sz="74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513820-91A6-4883-9761-4B723C3FC51E}" type="datetimeFigureOut">
              <a:rPr kumimoji="1" lang="ja-JP" altLang="en-US" smtClean="0"/>
              <a:t>2023/2/26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312283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287" y="517516"/>
            <a:ext cx="5899964" cy="18788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0287" y="2587570"/>
            <a:ext cx="5899964" cy="616741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0287" y="9009246"/>
            <a:ext cx="1539121" cy="517514"/>
          </a:xfrm>
          <a:prstGeom prst="rect">
            <a:avLst/>
          </a:prstGeom>
        </p:spPr>
        <p:txBody>
          <a:bodyPr vert="horz" lIns="91440" tIns="45720" rIns="91440" bIns="45720" rtlCol="0" anchor="ctr"/>
          <a:lstStyle>
            <a:lvl1pPr algn="l">
              <a:defRPr sz="898">
                <a:solidFill>
                  <a:schemeClr val="tx1">
                    <a:tint val="75000"/>
                  </a:schemeClr>
                </a:solidFill>
              </a:defRPr>
            </a:lvl1pPr>
          </a:lstStyle>
          <a:p>
            <a:fld id="{7A513820-91A6-4883-9761-4B723C3FC51E}" type="datetimeFigureOut">
              <a:rPr kumimoji="1" lang="ja-JP" altLang="en-US" smtClean="0"/>
              <a:t>2023/2/26</a:t>
            </a:fld>
            <a:endParaRPr kumimoji="1" lang="ja-JP" altLang="en-US"/>
          </a:p>
        </p:txBody>
      </p:sp>
      <p:sp>
        <p:nvSpPr>
          <p:cNvPr id="5" name="Footer Placeholder 4"/>
          <p:cNvSpPr>
            <a:spLocks noGrp="1"/>
          </p:cNvSpPr>
          <p:nvPr>
            <p:ph type="ftr" sz="quarter" idx="3"/>
          </p:nvPr>
        </p:nvSpPr>
        <p:spPr>
          <a:xfrm>
            <a:off x="2265928" y="9009246"/>
            <a:ext cx="2308682" cy="517514"/>
          </a:xfrm>
          <a:prstGeom prst="rect">
            <a:avLst/>
          </a:prstGeom>
        </p:spPr>
        <p:txBody>
          <a:bodyPr vert="horz" lIns="91440" tIns="45720" rIns="91440" bIns="45720" rtlCol="0" anchor="ctr"/>
          <a:lstStyle>
            <a:lvl1pPr algn="ctr">
              <a:defRPr sz="89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31130" y="9009246"/>
            <a:ext cx="1539121" cy="517514"/>
          </a:xfrm>
          <a:prstGeom prst="rect">
            <a:avLst/>
          </a:prstGeom>
        </p:spPr>
        <p:txBody>
          <a:bodyPr vert="horz" lIns="91440" tIns="45720" rIns="91440" bIns="45720" rtlCol="0" anchor="ctr"/>
          <a:lstStyle>
            <a:lvl1pPr algn="r">
              <a:defRPr sz="898">
                <a:solidFill>
                  <a:schemeClr val="tx1">
                    <a:tint val="75000"/>
                  </a:schemeClr>
                </a:solidFill>
              </a:defRPr>
            </a:lvl1pPr>
          </a:lstStyle>
          <a:p>
            <a:fld id="{34542D6D-051B-46E6-8EA1-336CC16A4E1D}" type="slidenum">
              <a:rPr kumimoji="1" lang="ja-JP" altLang="en-US" smtClean="0"/>
              <a:t>‹#›</a:t>
            </a:fld>
            <a:endParaRPr kumimoji="1" lang="ja-JP" altLang="en-US"/>
          </a:p>
        </p:txBody>
      </p:sp>
    </p:spTree>
    <p:extLst>
      <p:ext uri="{BB962C8B-B14F-4D97-AF65-F5344CB8AC3E}">
        <p14:creationId xmlns:p14="http://schemas.microsoft.com/office/powerpoint/2010/main" val="185352034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684063" rtl="0" eaLnBrk="1" latinLnBrk="0" hangingPunct="1">
        <a:lnSpc>
          <a:spcPct val="90000"/>
        </a:lnSpc>
        <a:spcBef>
          <a:spcPct val="0"/>
        </a:spcBef>
        <a:buNone/>
        <a:defRPr kumimoji="1" sz="3292" kern="1200">
          <a:solidFill>
            <a:schemeClr val="tx1"/>
          </a:solidFill>
          <a:latin typeface="+mj-lt"/>
          <a:ea typeface="+mj-ea"/>
          <a:cs typeface="+mj-cs"/>
        </a:defRPr>
      </a:lvl1pPr>
    </p:titleStyle>
    <p:bodyStyle>
      <a:lvl1pPr marL="171016" indent="-171016" algn="l" defTabSz="684063" rtl="0" eaLnBrk="1" latinLnBrk="0" hangingPunct="1">
        <a:lnSpc>
          <a:spcPct val="90000"/>
        </a:lnSpc>
        <a:spcBef>
          <a:spcPts val="748"/>
        </a:spcBef>
        <a:buFont typeface="Arial" panose="020B0604020202020204" pitchFamily="34" charset="0"/>
        <a:buChar char="•"/>
        <a:defRPr kumimoji="1" sz="2095" kern="1200">
          <a:solidFill>
            <a:schemeClr val="tx1"/>
          </a:solidFill>
          <a:latin typeface="+mn-lt"/>
          <a:ea typeface="+mn-ea"/>
          <a:cs typeface="+mn-cs"/>
        </a:defRPr>
      </a:lvl1pPr>
      <a:lvl2pPr marL="513047" indent="-171016" algn="l" defTabSz="684063" rtl="0" eaLnBrk="1" latinLnBrk="0" hangingPunct="1">
        <a:lnSpc>
          <a:spcPct val="90000"/>
        </a:lnSpc>
        <a:spcBef>
          <a:spcPts val="374"/>
        </a:spcBef>
        <a:buFont typeface="Arial" panose="020B0604020202020204" pitchFamily="34" charset="0"/>
        <a:buChar char="•"/>
        <a:defRPr kumimoji="1" sz="1795" kern="1200">
          <a:solidFill>
            <a:schemeClr val="tx1"/>
          </a:solidFill>
          <a:latin typeface="+mn-lt"/>
          <a:ea typeface="+mn-ea"/>
          <a:cs typeface="+mn-cs"/>
        </a:defRPr>
      </a:lvl2pPr>
      <a:lvl3pPr marL="855078" indent="-171016" algn="l" defTabSz="684063" rtl="0" eaLnBrk="1" latinLnBrk="0" hangingPunct="1">
        <a:lnSpc>
          <a:spcPct val="90000"/>
        </a:lnSpc>
        <a:spcBef>
          <a:spcPts val="374"/>
        </a:spcBef>
        <a:buFont typeface="Arial" panose="020B0604020202020204" pitchFamily="34" charset="0"/>
        <a:buChar char="•"/>
        <a:defRPr kumimoji="1" sz="1496" kern="1200">
          <a:solidFill>
            <a:schemeClr val="tx1"/>
          </a:solidFill>
          <a:latin typeface="+mn-lt"/>
          <a:ea typeface="+mn-ea"/>
          <a:cs typeface="+mn-cs"/>
        </a:defRPr>
      </a:lvl3pPr>
      <a:lvl4pPr marL="1197110"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4pPr>
      <a:lvl5pPr marL="1539141"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5pPr>
      <a:lvl6pPr marL="1881172"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6pPr>
      <a:lvl7pPr marL="2223204"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7pPr>
      <a:lvl8pPr marL="2565235"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8pPr>
      <a:lvl9pPr marL="2907266" indent="-171016" algn="l" defTabSz="684063" rtl="0" eaLnBrk="1" latinLnBrk="0" hangingPunct="1">
        <a:lnSpc>
          <a:spcPct val="90000"/>
        </a:lnSpc>
        <a:spcBef>
          <a:spcPts val="374"/>
        </a:spcBef>
        <a:buFont typeface="Arial" panose="020B0604020202020204" pitchFamily="34" charset="0"/>
        <a:buChar char="•"/>
        <a:defRPr kumimoji="1" sz="1347" kern="1200">
          <a:solidFill>
            <a:schemeClr val="tx1"/>
          </a:solidFill>
          <a:latin typeface="+mn-lt"/>
          <a:ea typeface="+mn-ea"/>
          <a:cs typeface="+mn-cs"/>
        </a:defRPr>
      </a:lvl9pPr>
    </p:bodyStyle>
    <p:otherStyle>
      <a:defPPr>
        <a:defRPr lang="en-US"/>
      </a:defPPr>
      <a:lvl1pPr marL="0" algn="l" defTabSz="684063" rtl="0" eaLnBrk="1" latinLnBrk="0" hangingPunct="1">
        <a:defRPr kumimoji="1" sz="1347" kern="1200">
          <a:solidFill>
            <a:schemeClr val="tx1"/>
          </a:solidFill>
          <a:latin typeface="+mn-lt"/>
          <a:ea typeface="+mn-ea"/>
          <a:cs typeface="+mn-cs"/>
        </a:defRPr>
      </a:lvl1pPr>
      <a:lvl2pPr marL="342031" algn="l" defTabSz="684063" rtl="0" eaLnBrk="1" latinLnBrk="0" hangingPunct="1">
        <a:defRPr kumimoji="1" sz="1347" kern="1200">
          <a:solidFill>
            <a:schemeClr val="tx1"/>
          </a:solidFill>
          <a:latin typeface="+mn-lt"/>
          <a:ea typeface="+mn-ea"/>
          <a:cs typeface="+mn-cs"/>
        </a:defRPr>
      </a:lvl2pPr>
      <a:lvl3pPr marL="684063" algn="l" defTabSz="684063" rtl="0" eaLnBrk="1" latinLnBrk="0" hangingPunct="1">
        <a:defRPr kumimoji="1" sz="1347" kern="1200">
          <a:solidFill>
            <a:schemeClr val="tx1"/>
          </a:solidFill>
          <a:latin typeface="+mn-lt"/>
          <a:ea typeface="+mn-ea"/>
          <a:cs typeface="+mn-cs"/>
        </a:defRPr>
      </a:lvl3pPr>
      <a:lvl4pPr marL="1026094" algn="l" defTabSz="684063" rtl="0" eaLnBrk="1" latinLnBrk="0" hangingPunct="1">
        <a:defRPr kumimoji="1" sz="1347" kern="1200">
          <a:solidFill>
            <a:schemeClr val="tx1"/>
          </a:solidFill>
          <a:latin typeface="+mn-lt"/>
          <a:ea typeface="+mn-ea"/>
          <a:cs typeface="+mn-cs"/>
        </a:defRPr>
      </a:lvl4pPr>
      <a:lvl5pPr marL="1368125" algn="l" defTabSz="684063" rtl="0" eaLnBrk="1" latinLnBrk="0" hangingPunct="1">
        <a:defRPr kumimoji="1" sz="1347" kern="1200">
          <a:solidFill>
            <a:schemeClr val="tx1"/>
          </a:solidFill>
          <a:latin typeface="+mn-lt"/>
          <a:ea typeface="+mn-ea"/>
          <a:cs typeface="+mn-cs"/>
        </a:defRPr>
      </a:lvl5pPr>
      <a:lvl6pPr marL="1710157" algn="l" defTabSz="684063" rtl="0" eaLnBrk="1" latinLnBrk="0" hangingPunct="1">
        <a:defRPr kumimoji="1" sz="1347" kern="1200">
          <a:solidFill>
            <a:schemeClr val="tx1"/>
          </a:solidFill>
          <a:latin typeface="+mn-lt"/>
          <a:ea typeface="+mn-ea"/>
          <a:cs typeface="+mn-cs"/>
        </a:defRPr>
      </a:lvl6pPr>
      <a:lvl7pPr marL="2052188" algn="l" defTabSz="684063" rtl="0" eaLnBrk="1" latinLnBrk="0" hangingPunct="1">
        <a:defRPr kumimoji="1" sz="1347" kern="1200">
          <a:solidFill>
            <a:schemeClr val="tx1"/>
          </a:solidFill>
          <a:latin typeface="+mn-lt"/>
          <a:ea typeface="+mn-ea"/>
          <a:cs typeface="+mn-cs"/>
        </a:defRPr>
      </a:lvl7pPr>
      <a:lvl8pPr marL="2394219" algn="l" defTabSz="684063" rtl="0" eaLnBrk="1" latinLnBrk="0" hangingPunct="1">
        <a:defRPr kumimoji="1" sz="1347" kern="1200">
          <a:solidFill>
            <a:schemeClr val="tx1"/>
          </a:solidFill>
          <a:latin typeface="+mn-lt"/>
          <a:ea typeface="+mn-ea"/>
          <a:cs typeface="+mn-cs"/>
        </a:defRPr>
      </a:lvl8pPr>
      <a:lvl9pPr marL="2736251" algn="l" defTabSz="684063" rtl="0" eaLnBrk="1" latinLnBrk="0" hangingPunct="1">
        <a:defRPr kumimoji="1" sz="13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tel:03-3728-765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放射状のグラデーションを構成する積み重なった緑色の紙">
            <a:extLst>
              <a:ext uri="{FF2B5EF4-FFF2-40B4-BE49-F238E27FC236}">
                <a16:creationId xmlns:a16="http://schemas.microsoft.com/office/drawing/2014/main" id="{C1D95852-544D-5E89-DE16-4EDB919D29E8}"/>
              </a:ext>
            </a:extLst>
          </p:cNvPr>
          <p:cNvPicPr>
            <a:picLocks noChangeAspect="1"/>
          </p:cNvPicPr>
          <p:nvPr/>
        </p:nvPicPr>
        <p:blipFill rotWithShape="1">
          <a:blip r:embed="rId3">
            <a:extLst>
              <a:ext uri="{28A0092B-C50C-407E-A947-70E740481C1C}">
                <a14:useLocalDpi xmlns:a14="http://schemas.microsoft.com/office/drawing/2010/main" val="0"/>
              </a:ext>
            </a:extLst>
          </a:blip>
          <a:srcRect t="25406" b="49328"/>
          <a:stretch/>
        </p:blipFill>
        <p:spPr>
          <a:xfrm rot="16200000">
            <a:off x="-519126" y="434884"/>
            <a:ext cx="8196428" cy="7158177"/>
          </a:xfrm>
          <a:prstGeom prst="rect">
            <a:avLst/>
          </a:prstGeom>
        </p:spPr>
      </p:pic>
      <p:graphicFrame>
        <p:nvGraphicFramePr>
          <p:cNvPr id="10" name="表 10">
            <a:extLst>
              <a:ext uri="{FF2B5EF4-FFF2-40B4-BE49-F238E27FC236}">
                <a16:creationId xmlns:a16="http://schemas.microsoft.com/office/drawing/2014/main" id="{BE0C57D3-5198-B793-8BA3-B7023214ABEE}"/>
              </a:ext>
            </a:extLst>
          </p:cNvPr>
          <p:cNvGraphicFramePr>
            <a:graphicFrameLocks noGrp="1"/>
          </p:cNvGraphicFramePr>
          <p:nvPr>
            <p:extLst>
              <p:ext uri="{D42A27DB-BD31-4B8C-83A1-F6EECF244321}">
                <p14:modId xmlns:p14="http://schemas.microsoft.com/office/powerpoint/2010/main" val="653108795"/>
              </p:ext>
            </p:extLst>
          </p:nvPr>
        </p:nvGraphicFramePr>
        <p:xfrm>
          <a:off x="69009" y="1325815"/>
          <a:ext cx="6702520" cy="5276496"/>
        </p:xfrm>
        <a:graphic>
          <a:graphicData uri="http://schemas.openxmlformats.org/drawingml/2006/table">
            <a:tbl>
              <a:tblPr firstRow="1">
                <a:tableStyleId>{7DF18680-E054-41AD-8BC1-D1AEF772440D}</a:tableStyleId>
              </a:tblPr>
              <a:tblGrid>
                <a:gridCol w="294062">
                  <a:extLst>
                    <a:ext uri="{9D8B030D-6E8A-4147-A177-3AD203B41FA5}">
                      <a16:colId xmlns:a16="http://schemas.microsoft.com/office/drawing/2014/main" val="2549990443"/>
                    </a:ext>
                  </a:extLst>
                </a:gridCol>
                <a:gridCol w="1231286">
                  <a:extLst>
                    <a:ext uri="{9D8B030D-6E8A-4147-A177-3AD203B41FA5}">
                      <a16:colId xmlns:a16="http://schemas.microsoft.com/office/drawing/2014/main" val="3811655898"/>
                    </a:ext>
                  </a:extLst>
                </a:gridCol>
                <a:gridCol w="811914">
                  <a:extLst>
                    <a:ext uri="{9D8B030D-6E8A-4147-A177-3AD203B41FA5}">
                      <a16:colId xmlns:a16="http://schemas.microsoft.com/office/drawing/2014/main" val="470886503"/>
                    </a:ext>
                  </a:extLst>
                </a:gridCol>
                <a:gridCol w="196388">
                  <a:extLst>
                    <a:ext uri="{9D8B030D-6E8A-4147-A177-3AD203B41FA5}">
                      <a16:colId xmlns:a16="http://schemas.microsoft.com/office/drawing/2014/main" val="1880061075"/>
                    </a:ext>
                  </a:extLst>
                </a:gridCol>
                <a:gridCol w="1047750">
                  <a:extLst>
                    <a:ext uri="{9D8B030D-6E8A-4147-A177-3AD203B41FA5}">
                      <a16:colId xmlns:a16="http://schemas.microsoft.com/office/drawing/2014/main" val="1975257425"/>
                    </a:ext>
                  </a:extLst>
                </a:gridCol>
                <a:gridCol w="1038225">
                  <a:extLst>
                    <a:ext uri="{9D8B030D-6E8A-4147-A177-3AD203B41FA5}">
                      <a16:colId xmlns:a16="http://schemas.microsoft.com/office/drawing/2014/main" val="2559325383"/>
                    </a:ext>
                  </a:extLst>
                </a:gridCol>
                <a:gridCol w="965667">
                  <a:extLst>
                    <a:ext uri="{9D8B030D-6E8A-4147-A177-3AD203B41FA5}">
                      <a16:colId xmlns:a16="http://schemas.microsoft.com/office/drawing/2014/main" val="1240052318"/>
                    </a:ext>
                  </a:extLst>
                </a:gridCol>
                <a:gridCol w="1117228">
                  <a:extLst>
                    <a:ext uri="{9D8B030D-6E8A-4147-A177-3AD203B41FA5}">
                      <a16:colId xmlns:a16="http://schemas.microsoft.com/office/drawing/2014/main" val="2379672360"/>
                    </a:ext>
                  </a:extLst>
                </a:gridCol>
              </a:tblGrid>
              <a:tr h="337736">
                <a:tc>
                  <a:txBody>
                    <a:bodyPr/>
                    <a:lstStyle/>
                    <a:p>
                      <a:pPr algn="ct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教　室　名</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対象・空き枠</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曜　日</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時　間</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日　程</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受　講　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（３月分）</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受　講　料</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BIZ UDPゴシック" panose="020B0400000000000000" pitchFamily="50" charset="-128"/>
                          <a:ea typeface="BIZ UDPゴシック" panose="020B0400000000000000" pitchFamily="50" charset="-128"/>
                        </a:rPr>
                        <a:t>4</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6</a:t>
                      </a:r>
                      <a:r>
                        <a:rPr kumimoji="1" lang="ja-JP" altLang="en-US" sz="800" dirty="0">
                          <a:solidFill>
                            <a:schemeClr val="tx1"/>
                          </a:solidFill>
                          <a:latin typeface="BIZ UDPゴシック" panose="020B0400000000000000" pitchFamily="50" charset="-128"/>
                          <a:ea typeface="BIZ UDPゴシック" panose="020B0400000000000000" pitchFamily="50" charset="-128"/>
                        </a:rPr>
                        <a:t>月分</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438159736"/>
                  </a:ext>
                </a:extLst>
              </a:tr>
              <a:tr h="395822">
                <a:tc rowSpan="9">
                  <a:txBody>
                    <a:bodyPr/>
                    <a:lstStyle/>
                    <a:p>
                      <a:pPr algn="ctr"/>
                      <a:r>
                        <a:rPr kumimoji="1" lang="ja-JP" altLang="en-US" sz="1200" b="1" dirty="0">
                          <a:latin typeface="BIZ UDPゴシック" panose="020B0400000000000000" pitchFamily="50" charset="-128"/>
                          <a:ea typeface="BIZ UDPゴシック" panose="020B0400000000000000" pitchFamily="50" charset="-128"/>
                        </a:rPr>
                        <a:t>ス　タ　ジ　オ</a:t>
                      </a:r>
                    </a:p>
                  </a:txBody>
                  <a:tcPr marL="51304" marR="51304" marT="25653" marB="25653" vert="eaVert"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r>
                        <a:rPr kumimoji="1" lang="ja-JP" altLang="en-US" sz="1100" b="1" dirty="0">
                          <a:latin typeface="BIZ UDPゴシック" panose="020B0400000000000000" pitchFamily="50" charset="-128"/>
                          <a:ea typeface="BIZ UDPゴシック" panose="020B0400000000000000" pitchFamily="50" charset="-128"/>
                        </a:rPr>
                        <a:t>ママヨガ</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7</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rowSpan="3">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月</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rowSpan="3">
                  <a:txBody>
                    <a:bodyPr/>
                    <a:lstStyle/>
                    <a:p>
                      <a:pPr algn="l">
                        <a:lnSpc>
                          <a:spcPts val="1500"/>
                        </a:lnSpc>
                      </a:pPr>
                      <a:r>
                        <a:rPr kumimoji="1" lang="en-US" altLang="ja-JP" sz="900" b="1" dirty="0">
                          <a:latin typeface="BIZ UDPゴシック" panose="020B0400000000000000" pitchFamily="50" charset="-128"/>
                          <a:ea typeface="BIZ UDPゴシック" panose="020B0400000000000000" pitchFamily="50" charset="-128"/>
                        </a:rPr>
                        <a:t>3/6,13</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20,27</a:t>
                      </a:r>
                    </a:p>
                    <a:p>
                      <a:pPr algn="l">
                        <a:lnSpc>
                          <a:spcPts val="1500"/>
                        </a:lnSpc>
                      </a:pPr>
                      <a:r>
                        <a:rPr kumimoji="1" lang="en-US" altLang="ja-JP" sz="900" b="1" dirty="0">
                          <a:latin typeface="BIZ UDPゴシック" panose="020B0400000000000000" pitchFamily="50" charset="-128"/>
                          <a:ea typeface="BIZ UDPゴシック" panose="020B0400000000000000" pitchFamily="50" charset="-128"/>
                        </a:rPr>
                        <a:t>4/3,10,17</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24</a:t>
                      </a:r>
                    </a:p>
                    <a:p>
                      <a:pPr algn="l">
                        <a:lnSpc>
                          <a:spcPts val="1500"/>
                        </a:lnSpc>
                      </a:pPr>
                      <a:r>
                        <a:rPr kumimoji="1" lang="en-US" altLang="ja-JP" sz="900" b="1" dirty="0">
                          <a:latin typeface="BIZ UDPゴシック" panose="020B0400000000000000" pitchFamily="50" charset="-128"/>
                          <a:ea typeface="BIZ UDPゴシック" panose="020B0400000000000000" pitchFamily="50" charset="-128"/>
                        </a:rPr>
                        <a:t>5/8,15,22,29</a:t>
                      </a:r>
                    </a:p>
                    <a:p>
                      <a:pPr algn="l">
                        <a:lnSpc>
                          <a:spcPts val="1500"/>
                        </a:lnSpc>
                      </a:pPr>
                      <a:r>
                        <a:rPr kumimoji="1" lang="en-US" altLang="ja-JP" sz="900" b="1" dirty="0">
                          <a:latin typeface="BIZ UDPゴシック" panose="020B0400000000000000" pitchFamily="50" charset="-128"/>
                          <a:ea typeface="BIZ UDPゴシック" panose="020B0400000000000000" pitchFamily="50" charset="-128"/>
                        </a:rPr>
                        <a:t>6/5,12,19,26</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14,400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144377117"/>
                  </a:ext>
                </a:extLst>
              </a:tr>
              <a:tr h="415459">
                <a:tc vMerge="1">
                  <a:txBody>
                    <a:bodyPr/>
                    <a:lstStyle/>
                    <a:p>
                      <a:endParaRPr kumimoji="1" lang="ja-JP" altLang="en-US"/>
                    </a:p>
                  </a:txBody>
                  <a:tcPr>
                    <a:lnT w="12700" cap="flat" cmpd="sng" algn="ctr">
                      <a:solidFill>
                        <a:schemeClr val="accent1">
                          <a:lumMod val="75000"/>
                        </a:schemeClr>
                      </a:solidFill>
                      <a:prstDash val="solid"/>
                      <a:round/>
                      <a:headEnd type="none" w="med" len="med"/>
                      <a:tailEnd type="none" w="med" len="med"/>
                    </a:lnT>
                  </a:tcPr>
                </a:tc>
                <a:tc>
                  <a:txBody>
                    <a:bodyPr/>
                    <a:lstStyle/>
                    <a:p>
                      <a:r>
                        <a:rPr kumimoji="1" lang="ja-JP" altLang="en-US" sz="1100" b="1" dirty="0">
                          <a:latin typeface="BIZ UDPゴシック" panose="020B0400000000000000" pitchFamily="50" charset="-128"/>
                          <a:ea typeface="BIZ UDPゴシック" panose="020B0400000000000000" pitchFamily="50" charset="-128"/>
                        </a:rPr>
                        <a:t>ベーシックヨガ</a:t>
                      </a:r>
                      <a:endParaRPr kumimoji="1" lang="ja-JP" altLang="en-US" sz="11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9</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dirty="0"/>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a:txBody>
                    <a:bodyPr/>
                    <a:lstStyle/>
                    <a:p>
                      <a:pPr algn="ct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15〜12</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a:t>
                      </a:r>
                      <a:endParaRPr kumimoji="1" lang="ja-JP" altLang="en-US" sz="9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14,400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883601491"/>
                  </a:ext>
                </a:extLst>
              </a:tr>
              <a:tr h="332597">
                <a:tc vMerge="1">
                  <a:txBody>
                    <a:bodyPr/>
                    <a:lstStyle/>
                    <a:p>
                      <a:endParaRPr kumimoji="1" lang="ja-JP" altLang="en-US"/>
                    </a:p>
                  </a:txBody>
                  <a:tcPr>
                    <a:lnT w="12700" cap="flat" cmpd="sng" algn="ctr">
                      <a:solidFill>
                        <a:schemeClr val="accent1">
                          <a:lumMod val="75000"/>
                        </a:schemeClr>
                      </a:solidFill>
                      <a:prstDash val="solid"/>
                      <a:round/>
                      <a:headEnd type="none" w="med" len="med"/>
                      <a:tailEnd type="none" w="med" len="med"/>
                    </a:lnT>
                  </a:tcPr>
                </a:tc>
                <a:tc>
                  <a:txBody>
                    <a:bodyPr/>
                    <a:lstStyle/>
                    <a:p>
                      <a:r>
                        <a:rPr kumimoji="1" lang="en-US" altLang="ja-JP" sz="1100" b="1" dirty="0">
                          <a:solidFill>
                            <a:srgbClr val="CC0000"/>
                          </a:solidFill>
                          <a:latin typeface="BIZ UDPゴシック" panose="020B0400000000000000" pitchFamily="50" charset="-128"/>
                          <a:ea typeface="BIZ UDPゴシック" panose="020B0400000000000000" pitchFamily="50" charset="-128"/>
                        </a:rPr>
                        <a:t>NEW</a:t>
                      </a: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かんたんエアロ</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5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15</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pPr algn="ctr">
                        <a:lnSpc>
                          <a:spcPct val="150000"/>
                        </a:lnSpc>
                      </a:pP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FF7"/>
                    </a:solidFill>
                  </a:tcPr>
                </a:tc>
                <a:tc>
                  <a:txBody>
                    <a:bodyPr/>
                    <a:lstStyle/>
                    <a:p>
                      <a:pPr algn="ct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13</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30〜14</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pPr algn="l">
                        <a:lnSpc>
                          <a:spcPts val="1300"/>
                        </a:lnSpc>
                      </a:pP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FF7"/>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14,400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442771867"/>
                  </a:ext>
                </a:extLst>
              </a:tr>
              <a:tr h="654579">
                <a:tc vMerge="1">
                  <a:txBody>
                    <a:bodyPr/>
                    <a:lstStyle/>
                    <a:p>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a:txBody>
                  <a:tcPr marL="51435" marR="51435" marT="25718" marB="25718" anchor="ctr"/>
                </a:tc>
                <a:tc>
                  <a:txBody>
                    <a:bodyPr/>
                    <a:lstStyle/>
                    <a:p>
                      <a:pPr algn="l"/>
                      <a:r>
                        <a:rPr kumimoji="1" lang="en-US" altLang="ja-JP" sz="1100" b="1" kern="1200" dirty="0">
                          <a:solidFill>
                            <a:srgbClr val="C00000"/>
                          </a:solidFill>
                          <a:effectLst/>
                          <a:latin typeface="BIZ UDPゴシック" panose="020B0400000000000000" pitchFamily="50" charset="-128"/>
                          <a:ea typeface="BIZ UDPゴシック" panose="020B0400000000000000" pitchFamily="50" charset="-128"/>
                        </a:rPr>
                        <a:t>NEW</a:t>
                      </a:r>
                    </a:p>
                    <a:p>
                      <a:pPr algn="l"/>
                      <a:r>
                        <a:rPr kumimoji="1" lang="ja-JP" altLang="ja-JP" sz="900" b="0" kern="1200" dirty="0">
                          <a:solidFill>
                            <a:schemeClr val="dk1"/>
                          </a:solidFill>
                          <a:effectLst/>
                          <a:latin typeface="BIZ UDPゴシック" panose="020B0400000000000000" pitchFamily="50" charset="-128"/>
                          <a:ea typeface="BIZ UDPゴシック" panose="020B0400000000000000" pitchFamily="50" charset="-128"/>
                        </a:rPr>
                        <a:t>肩こり・猫背解消、膝・腰痛改善のための</a:t>
                      </a:r>
                      <a:r>
                        <a:rPr kumimoji="1" lang="ja-JP" altLang="ja-JP" sz="1000" b="0" kern="1200" dirty="0">
                          <a:solidFill>
                            <a:schemeClr val="dk1"/>
                          </a:solidFill>
                          <a:effectLst/>
                          <a:latin typeface="BIZ UDPゴシック" panose="020B0400000000000000" pitchFamily="50" charset="-128"/>
                          <a:ea typeface="BIZ UDPゴシック" panose="020B0400000000000000" pitchFamily="50" charset="-128"/>
                        </a:rPr>
                        <a:t>～</a:t>
                      </a:r>
                      <a:endParaRPr kumimoji="1" lang="en-US" altLang="ja-JP" sz="1000" b="0" kern="1200" dirty="0">
                        <a:solidFill>
                          <a:schemeClr val="dk1"/>
                        </a:solidFill>
                        <a:effectLst/>
                        <a:latin typeface="BIZ UDPゴシック" panose="020B0400000000000000" pitchFamily="50" charset="-128"/>
                        <a:ea typeface="BIZ UDPゴシック" panose="020B0400000000000000" pitchFamily="50" charset="-128"/>
                      </a:endParaRPr>
                    </a:p>
                    <a:p>
                      <a:pPr algn="l"/>
                      <a:r>
                        <a:rPr kumimoji="1" lang="ja-JP" altLang="ja-JP" sz="1000" b="1" kern="1200" dirty="0">
                          <a:solidFill>
                            <a:schemeClr val="dk1"/>
                          </a:solidFill>
                          <a:effectLst/>
                          <a:latin typeface="BIZ UDPゴシック" panose="020B0400000000000000" pitchFamily="50" charset="-128"/>
                          <a:ea typeface="BIZ UDPゴシック" panose="020B0400000000000000" pitchFamily="50" charset="-128"/>
                        </a:rPr>
                        <a:t>美姿勢骨盤</a:t>
                      </a:r>
                      <a:r>
                        <a:rPr kumimoji="1" lang="ja-JP" altLang="en-US" sz="1000" b="1" kern="1200" dirty="0">
                          <a:solidFill>
                            <a:schemeClr val="dk1"/>
                          </a:solidFill>
                          <a:effectLst/>
                          <a:latin typeface="BIZ UDPゴシック" panose="020B0400000000000000" pitchFamily="50" charset="-128"/>
                          <a:ea typeface="BIZ UDPゴシック" panose="020B0400000000000000" pitchFamily="50" charset="-128"/>
                        </a:rPr>
                        <a:t>調整</a:t>
                      </a:r>
                      <a:endParaRPr kumimoji="1" lang="en-US" altLang="ja-JP" sz="1000" b="1" kern="1200" dirty="0">
                        <a:solidFill>
                          <a:schemeClr val="dk1"/>
                        </a:solidFill>
                        <a:effectLst/>
                        <a:latin typeface="BIZ UDPゴシック" panose="020B0400000000000000" pitchFamily="50" charset="-128"/>
                        <a:ea typeface="BIZ UDPゴシック" panose="020B0400000000000000" pitchFamily="50" charset="-128"/>
                      </a:endParaRPr>
                    </a:p>
                    <a:p>
                      <a:pPr algn="l"/>
                      <a:r>
                        <a:rPr kumimoji="1" lang="ja-JP" altLang="ja-JP" sz="1000" b="1" kern="1200" dirty="0">
                          <a:solidFill>
                            <a:schemeClr val="dk1"/>
                          </a:solidFill>
                          <a:effectLst/>
                          <a:latin typeface="BIZ UDPゴシック" panose="020B0400000000000000" pitchFamily="50" charset="-128"/>
                          <a:ea typeface="BIZ UDPゴシック" panose="020B0400000000000000" pitchFamily="50" charset="-128"/>
                        </a:rPr>
                        <a:t>エクササイズ</a:t>
                      </a:r>
                      <a:endParaRPr kumimoji="1" lang="ja-JP" altLang="en-US" sz="1000" b="1" dirty="0">
                        <a:solidFill>
                          <a:srgbClr val="FF0000"/>
                        </a:solidFill>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5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15</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水</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200000"/>
                        </a:lnSpc>
                        <a:spcBef>
                          <a:spcPts val="0"/>
                        </a:spcBef>
                        <a:spcAft>
                          <a:spcPts val="0"/>
                        </a:spcAft>
                        <a:buClrTx/>
                        <a:buSzTx/>
                        <a:buFontTx/>
                        <a:buNone/>
                        <a:tabLst/>
                        <a:defRPr/>
                      </a:pP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nSpc>
                          <a:spcPts val="1300"/>
                        </a:lnSpc>
                      </a:pPr>
                      <a:r>
                        <a:rPr kumimoji="1" lang="en-US" altLang="ja-JP" sz="900" b="1" dirty="0">
                          <a:latin typeface="BIZ UDPゴシック" panose="020B0400000000000000" pitchFamily="50" charset="-128"/>
                          <a:ea typeface="BIZ UDPゴシック" panose="020B0400000000000000" pitchFamily="50" charset="-128"/>
                        </a:rPr>
                        <a:t>3/8.15,29</a:t>
                      </a:r>
                      <a:r>
                        <a:rPr kumimoji="1" lang="ja-JP" altLang="en-US" sz="900" b="1" dirty="0">
                          <a:latin typeface="BIZ UDPゴシック" panose="020B0400000000000000" pitchFamily="50" charset="-128"/>
                          <a:ea typeface="BIZ UDPゴシック" panose="020B0400000000000000" pitchFamily="50" charset="-128"/>
                        </a:rPr>
                        <a:t>　</a:t>
                      </a:r>
                      <a:endParaRPr kumimoji="1" lang="en-US" altLang="ja-JP" sz="900" b="1" dirty="0">
                        <a:latin typeface="BIZ UDPゴシック" panose="020B0400000000000000" pitchFamily="50" charset="-128"/>
                        <a:ea typeface="BIZ UDPゴシック" panose="020B0400000000000000" pitchFamily="50" charset="-128"/>
                      </a:endParaRPr>
                    </a:p>
                    <a:p>
                      <a:pPr>
                        <a:lnSpc>
                          <a:spcPts val="1300"/>
                        </a:lnSpc>
                      </a:pPr>
                      <a:r>
                        <a:rPr kumimoji="1" lang="en-US" altLang="ja-JP" sz="900" b="1" dirty="0">
                          <a:latin typeface="BIZ UDPゴシック" panose="020B0400000000000000" pitchFamily="50" charset="-128"/>
                          <a:ea typeface="BIZ UDPゴシック" panose="020B0400000000000000" pitchFamily="50" charset="-128"/>
                        </a:rPr>
                        <a:t>4/5,12,19,26</a:t>
                      </a:r>
                    </a:p>
                    <a:p>
                      <a:pPr>
                        <a:lnSpc>
                          <a:spcPts val="1300"/>
                        </a:lnSpc>
                      </a:pPr>
                      <a:r>
                        <a:rPr kumimoji="1" lang="en-US" altLang="ja-JP" sz="900" b="1" dirty="0">
                          <a:latin typeface="BIZ UDPゴシック" panose="020B0400000000000000" pitchFamily="50" charset="-128"/>
                          <a:ea typeface="BIZ UDPゴシック" panose="020B0400000000000000" pitchFamily="50" charset="-128"/>
                        </a:rPr>
                        <a:t>5/10,17,24,31</a:t>
                      </a:r>
                    </a:p>
                    <a:p>
                      <a:pPr>
                        <a:lnSpc>
                          <a:spcPts val="1300"/>
                        </a:lnSpc>
                      </a:pPr>
                      <a:r>
                        <a:rPr kumimoji="1" lang="en-US" altLang="ja-JP" sz="900" b="1" dirty="0">
                          <a:latin typeface="BIZ UDPゴシック" panose="020B0400000000000000" pitchFamily="50" charset="-128"/>
                          <a:ea typeface="BIZ UDPゴシック" panose="020B0400000000000000" pitchFamily="50" charset="-128"/>
                        </a:rPr>
                        <a:t>6/7,14,21,28</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3,600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en-US" altLang="ja-JP" sz="900" b="1" dirty="0">
                          <a:latin typeface="BIZ UDPゴシック" panose="020B0400000000000000" pitchFamily="50" charset="-128"/>
                          <a:ea typeface="BIZ UDPゴシック" panose="020B0400000000000000" pitchFamily="50" charset="-128"/>
                        </a:rPr>
                        <a:t>14,400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(12</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941122027"/>
                  </a:ext>
                </a:extLst>
              </a:tr>
              <a:tr h="615290">
                <a:tc vMerge="1">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marL="51435" marR="51435" marT="25718" marB="25718" anchor="ctr"/>
                </a:tc>
                <a:tc>
                  <a:txBody>
                    <a:bodyPr/>
                    <a:lstStyle/>
                    <a:p>
                      <a:r>
                        <a:rPr kumimoji="1" lang="ja-JP" altLang="en-US" sz="1100" b="1" dirty="0">
                          <a:latin typeface="BIZ UDPゴシック" panose="020B0400000000000000" pitchFamily="50" charset="-128"/>
                          <a:ea typeface="BIZ UDPゴシック" panose="020B0400000000000000" pitchFamily="50" charset="-128"/>
                        </a:rPr>
                        <a:t>太極拳</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5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rowSpan="4">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木</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200000"/>
                        </a:lnSpc>
                        <a:spcBef>
                          <a:spcPts val="0"/>
                        </a:spcBef>
                        <a:spcAft>
                          <a:spcPts val="0"/>
                        </a:spcAft>
                        <a:buClrTx/>
                        <a:buSzTx/>
                        <a:buFontTx/>
                        <a:buNone/>
                        <a:tabLst/>
                        <a:defRPr/>
                      </a:pP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00</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nSpc>
                          <a:spcPts val="1100"/>
                        </a:lnSpc>
                      </a:pPr>
                      <a:r>
                        <a:rPr kumimoji="1" lang="en-US" altLang="ja-JP" sz="900" b="1" dirty="0">
                          <a:latin typeface="BIZ UDPゴシック" panose="020B0400000000000000" pitchFamily="50" charset="-128"/>
                          <a:ea typeface="BIZ UDPゴシック" panose="020B0400000000000000" pitchFamily="50" charset="-128"/>
                        </a:rPr>
                        <a:t>3/2</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9</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16</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23</a:t>
                      </a:r>
                      <a:r>
                        <a:rPr kumimoji="1" lang="ja-JP" altLang="en-US" sz="900" b="1" dirty="0">
                          <a:latin typeface="BIZ UDPゴシック" panose="020B0400000000000000" pitchFamily="50" charset="-128"/>
                          <a:ea typeface="BIZ UDPゴシック" panose="020B0400000000000000" pitchFamily="50" charset="-128"/>
                        </a:rPr>
                        <a:t>　　</a:t>
                      </a:r>
                      <a:r>
                        <a:rPr kumimoji="1" lang="en-US" altLang="ja-JP" sz="900" b="1" dirty="0">
                          <a:latin typeface="BIZ UDPゴシック" panose="020B0400000000000000" pitchFamily="50" charset="-128"/>
                          <a:ea typeface="BIZ UDPゴシック" panose="020B0400000000000000" pitchFamily="50" charset="-128"/>
                        </a:rPr>
                        <a:t>4/6,13,20,27</a:t>
                      </a:r>
                    </a:p>
                    <a:p>
                      <a:pPr>
                        <a:lnSpc>
                          <a:spcPts val="1100"/>
                        </a:lnSpc>
                      </a:pPr>
                      <a:r>
                        <a:rPr kumimoji="1" lang="en-US" altLang="ja-JP" sz="900" b="1" dirty="0">
                          <a:latin typeface="BIZ UDPゴシック" panose="020B0400000000000000" pitchFamily="50" charset="-128"/>
                          <a:ea typeface="BIZ UDPゴシック" panose="020B0400000000000000" pitchFamily="50" charset="-128"/>
                        </a:rPr>
                        <a:t>5/11,18,25</a:t>
                      </a:r>
                    </a:p>
                    <a:p>
                      <a:pPr>
                        <a:lnSpc>
                          <a:spcPts val="1100"/>
                        </a:lnSpc>
                      </a:pPr>
                      <a:r>
                        <a:rPr kumimoji="1" lang="en-US" altLang="ja-JP" sz="900" b="1" dirty="0">
                          <a:latin typeface="BIZ UDPゴシック" panose="020B0400000000000000" pitchFamily="50" charset="-128"/>
                          <a:ea typeface="BIZ UDPゴシック" panose="020B0400000000000000" pitchFamily="50" charset="-128"/>
                        </a:rPr>
                        <a:t>6/1,8,15,22</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4,400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12,100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389266636"/>
                  </a:ext>
                </a:extLst>
              </a:tr>
              <a:tr h="556687">
                <a:tc vMerge="1">
                  <a:txBody>
                    <a:bodyPr/>
                    <a:lstStyle/>
                    <a:p>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51435" marR="51435" marT="25718" marB="25718" anchor="ct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シェイプアップ　　　　　</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エクササイズ　　　</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10</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pPr algn="ctr">
                        <a:lnSpc>
                          <a:spcPct val="150000"/>
                        </a:lnSpc>
                      </a:pP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tc>
                  <a:txBody>
                    <a:bodyPr/>
                    <a:lstStyle/>
                    <a:p>
                      <a:pPr marL="0" marR="0" lvl="0" indent="0" algn="ctr" defTabSz="514350" rtl="0" eaLnBrk="1" fontAlgn="auto" latinLnBrk="0" hangingPunct="1">
                        <a:lnSpc>
                          <a:spcPct val="200000"/>
                        </a:lnSpc>
                        <a:spcBef>
                          <a:spcPts val="0"/>
                        </a:spcBef>
                        <a:spcAft>
                          <a:spcPts val="0"/>
                        </a:spcAft>
                        <a:buClrTx/>
                        <a:buSzTx/>
                        <a:buFontTx/>
                        <a:buNone/>
                        <a:tabLst/>
                        <a:defRPr/>
                      </a:pP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9</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15〜10</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rowSpan="3">
                  <a:txBody>
                    <a:bodyPr/>
                    <a:lstStyle/>
                    <a:p>
                      <a:pPr>
                        <a:lnSpc>
                          <a:spcPts val="1500"/>
                        </a:lnSpc>
                      </a:pPr>
                      <a:r>
                        <a:rPr kumimoji="1" lang="en-US" altLang="ja-JP" sz="900" b="1" dirty="0">
                          <a:latin typeface="BIZ UDPゴシック" panose="020B0400000000000000" pitchFamily="50" charset="-128"/>
                          <a:ea typeface="BIZ UDPゴシック" panose="020B0400000000000000" pitchFamily="50" charset="-128"/>
                        </a:rPr>
                        <a:t>3/9,16,23.30</a:t>
                      </a:r>
                    </a:p>
                    <a:p>
                      <a:pPr>
                        <a:lnSpc>
                          <a:spcPts val="1500"/>
                        </a:lnSpc>
                      </a:pPr>
                      <a:r>
                        <a:rPr kumimoji="1" lang="en-US" altLang="ja-JP" sz="900" b="1" dirty="0">
                          <a:latin typeface="BIZ UDPゴシック" panose="020B0400000000000000" pitchFamily="50" charset="-128"/>
                          <a:ea typeface="BIZ UDPゴシック" panose="020B0400000000000000" pitchFamily="50" charset="-128"/>
                        </a:rPr>
                        <a:t>4/6,13,20.27</a:t>
                      </a:r>
                    </a:p>
                    <a:p>
                      <a:pPr>
                        <a:lnSpc>
                          <a:spcPts val="1500"/>
                        </a:lnSpc>
                      </a:pPr>
                      <a:r>
                        <a:rPr kumimoji="1" lang="en-US" altLang="ja-JP" sz="900" b="1" dirty="0">
                          <a:latin typeface="BIZ UDPゴシック" panose="020B0400000000000000" pitchFamily="50" charset="-128"/>
                          <a:ea typeface="BIZ UDPゴシック" panose="020B0400000000000000" pitchFamily="50" charset="-128"/>
                        </a:rPr>
                        <a:t>5/11,18,25</a:t>
                      </a:r>
                    </a:p>
                    <a:p>
                      <a:pPr>
                        <a:lnSpc>
                          <a:spcPts val="1500"/>
                        </a:lnSpc>
                      </a:pPr>
                      <a:r>
                        <a:rPr kumimoji="1" lang="en-US" altLang="ja-JP" sz="900" b="1" dirty="0">
                          <a:latin typeface="BIZ UDPゴシック" panose="020B0400000000000000" pitchFamily="50" charset="-128"/>
                          <a:ea typeface="BIZ UDPゴシック" panose="020B0400000000000000" pitchFamily="50" charset="-128"/>
                        </a:rPr>
                        <a:t>6/1,8,15,22</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13,200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601708776"/>
                  </a:ext>
                </a:extLst>
              </a:tr>
              <a:tr h="302695">
                <a:tc vMerge="1">
                  <a:txBody>
                    <a:bodyPr/>
                    <a:lstStyle/>
                    <a:p>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marL="51435" marR="51435" marT="25718" marB="25718" anchor="ctr">
                    <a:lnT w="12700" cap="flat" cmpd="sng" algn="ctr">
                      <a:solidFill>
                        <a:schemeClr val="tx1">
                          <a:lumMod val="95000"/>
                          <a:lumOff val="5000"/>
                        </a:schemeClr>
                      </a:solidFill>
                      <a:prstDash val="solid"/>
                      <a:round/>
                      <a:headEnd type="none" w="med" len="med"/>
                      <a:tailEnd type="none" w="med" len="med"/>
                    </a:lnT>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筋膜リリース</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9</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dirty="0"/>
                    </a:p>
                  </a:txBody>
                  <a:tcPr>
                    <a:lnL w="12700" cap="flat" cmpd="sng" algn="ctr">
                      <a:solidFill>
                        <a:schemeClr val="tx1">
                          <a:lumMod val="95000"/>
                          <a:lumOff val="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a:txBody>
                    <a:bodyPr/>
                    <a:lstStyle/>
                    <a:p>
                      <a:pPr algn="ct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25〜11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endParaRPr kumimoji="1" lang="ja-JP" altLang="en-US" sz="9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dirty="0"/>
                    </a:p>
                  </a:txBody>
                  <a:tcPr>
                    <a:lnL w="12700" cap="flat" cmpd="sng" algn="ctr">
                      <a:solidFill>
                        <a:schemeClr val="tx1">
                          <a:lumMod val="95000"/>
                          <a:lumOff val="5000"/>
                        </a:schemeClr>
                      </a:solidFill>
                      <a:prstDash val="solid"/>
                      <a:round/>
                      <a:headEnd type="none" w="med" len="med"/>
                      <a:tailEnd type="none" w="med" len="med"/>
                    </a:lnL>
                    <a:lnT w="12700" cap="flat" cmpd="sng" algn="ctr">
                      <a:solidFill>
                        <a:schemeClr val="tx1">
                          <a:lumMod val="95000"/>
                          <a:lumOff val="5000"/>
                        </a:schemeClr>
                      </a:solidFill>
                      <a:prstDash val="solid"/>
                      <a:round/>
                      <a:headEnd type="none" w="med" len="med"/>
                      <a:tailEnd type="none" w="med" len="med"/>
                    </a:lnT>
                    <a:solidFill>
                      <a:schemeClr val="accent1">
                        <a:lumMod val="20000"/>
                        <a:lumOff val="80000"/>
                      </a:schemeClr>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13,200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10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244040197"/>
                  </a:ext>
                </a:extLst>
              </a:tr>
              <a:tr h="335013">
                <a:tc vMerge="1">
                  <a:txBody>
                    <a:bodyPr/>
                    <a:lstStyle/>
                    <a:p>
                      <a:endParaRPr kumimoji="1" lang="ja-JP" altLang="en-US"/>
                    </a:p>
                  </a:txBody>
                  <a:tcPr/>
                </a:tc>
                <a:tc>
                  <a:txBody>
                    <a:bodyP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ピラティス</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9</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dirty="0"/>
                    </a:p>
                  </a:txBody>
                  <a:tcPr>
                    <a:lnL w="12700" cap="flat" cmpd="sng" algn="ctr">
                      <a:solidFill>
                        <a:schemeClr val="accent1">
                          <a:lumMod val="75000"/>
                        </a:schemeClr>
                      </a:solidFill>
                      <a:prstDash val="solid"/>
                      <a:round/>
                      <a:headEnd type="none" w="med" len="med"/>
                      <a:tailEnd type="none" w="med" len="med"/>
                    </a:lnL>
                  </a:tcPr>
                </a:tc>
                <a:tc>
                  <a:txBody>
                    <a:bodyPr/>
                    <a:lstStyle/>
                    <a:p>
                      <a:pPr algn="ct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11</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20〜12</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a:t>
                      </a:r>
                      <a:endParaRPr kumimoji="1" lang="ja-JP" altLang="en-US" sz="9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vMerge="1">
                  <a:txBody>
                    <a:bodyPr/>
                    <a:lstStyle/>
                    <a:p>
                      <a:endParaRPr kumimoji="1" lang="ja-JP" altLang="en-US"/>
                    </a:p>
                  </a:txBody>
                  <a:tcPr>
                    <a:lnL w="12700" cap="flat" cmpd="sng" algn="ctr">
                      <a:solidFill>
                        <a:schemeClr val="accent1">
                          <a:lumMod val="75000"/>
                        </a:schemeClr>
                      </a:solidFill>
                      <a:prstDash val="solid"/>
                      <a:round/>
                      <a:headEnd type="none" w="med" len="med"/>
                      <a:tailEnd type="none" w="med" len="med"/>
                    </a:ln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r>
                        <a:rPr kumimoji="1" lang="en-US" altLang="ja-JP" sz="900" b="1" dirty="0">
                          <a:latin typeface="BIZ UDPゴシック" panose="020B0400000000000000" pitchFamily="50" charset="-128"/>
                          <a:ea typeface="BIZ UDPゴシック" panose="020B0400000000000000" pitchFamily="50" charset="-128"/>
                        </a:rPr>
                        <a:t>13,200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endParaRPr kumimoji="1" lang="ja-JP" altLang="en-US" sz="1000" dirty="0"/>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432057988"/>
                  </a:ext>
                </a:extLst>
              </a:tr>
              <a:tr h="615290">
                <a:tc vMerge="1">
                  <a:txBody>
                    <a:bodyPr/>
                    <a:lstStyle/>
                    <a:p>
                      <a:endParaRPr kumimoji="1" lang="ja-JP" altLang="en-US" sz="900" dirty="0">
                        <a:latin typeface="BIZ UDPゴシック" panose="020B0400000000000000" pitchFamily="50" charset="-128"/>
                        <a:ea typeface="BIZ UDPゴシック" panose="020B0400000000000000" pitchFamily="50" charset="-128"/>
                      </a:endParaRPr>
                    </a:p>
                  </a:txBody>
                  <a:tcPr marL="51435" marR="51435" marT="25718" marB="25718" anchor="ctr"/>
                </a:tc>
                <a:tc>
                  <a:txBody>
                    <a:bodyPr/>
                    <a:lstStyle/>
                    <a:p>
                      <a:r>
                        <a:rPr kumimoji="1" lang="ja-JP" altLang="en-US" sz="1100" b="1" dirty="0">
                          <a:latin typeface="BIZ UDPゴシック" panose="020B0400000000000000" pitchFamily="50" charset="-128"/>
                          <a:ea typeface="BIZ UDPゴシック" panose="020B0400000000000000" pitchFamily="50" charset="-128"/>
                        </a:rPr>
                        <a:t>リラックスヨガ</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solidFill>
                          <a:schemeClr val="dk1"/>
                        </a:solidFill>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solidFill>
                            <a:schemeClr val="tx1"/>
                          </a:solidFill>
                          <a:latin typeface="BIZ UDPゴシック" panose="020B0400000000000000" pitchFamily="50" charset="-128"/>
                          <a:ea typeface="BIZ UDPゴシック" panose="020B0400000000000000" pitchFamily="50" charset="-128"/>
                        </a:rPr>
                        <a:t>若干名</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土</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200000"/>
                        </a:lnSpc>
                        <a:spcBef>
                          <a:spcPts val="0"/>
                        </a:spcBef>
                        <a:spcAft>
                          <a:spcPts val="0"/>
                        </a:spcAft>
                        <a:buClrTx/>
                        <a:buSzTx/>
                        <a:buFontTx/>
                        <a:buNone/>
                        <a:tabLst/>
                        <a:defRPr/>
                      </a:pP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15</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40〜16</a:t>
                      </a:r>
                      <a:r>
                        <a:rPr kumimoji="1" lang="ja-JP" altLang="en-US"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900" b="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40</a:t>
                      </a: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r>
                        <a:rPr kumimoji="1" lang="en-US" altLang="ja-JP" sz="900" b="1" dirty="0">
                          <a:latin typeface="BIZ UDPゴシック" panose="020B0400000000000000" pitchFamily="50" charset="-128"/>
                          <a:ea typeface="BIZ UDPゴシック" panose="020B0400000000000000" pitchFamily="50" charset="-128"/>
                        </a:rPr>
                        <a:t>3/4</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18</a:t>
                      </a:r>
                      <a:r>
                        <a:rPr kumimoji="1" lang="ja-JP" altLang="en-US" sz="900" b="1" dirty="0">
                          <a:latin typeface="BIZ UDPゴシック" panose="020B0400000000000000" pitchFamily="50" charset="-128"/>
                          <a:ea typeface="BIZ UDPゴシック" panose="020B0400000000000000" pitchFamily="50" charset="-128"/>
                        </a:rPr>
                        <a:t>，</a:t>
                      </a:r>
                      <a:r>
                        <a:rPr kumimoji="1" lang="en-US" altLang="ja-JP" sz="900" b="1" dirty="0">
                          <a:latin typeface="BIZ UDPゴシック" panose="020B0400000000000000" pitchFamily="50" charset="-128"/>
                          <a:ea typeface="BIZ UDPゴシック" panose="020B0400000000000000" pitchFamily="50" charset="-128"/>
                        </a:rPr>
                        <a:t>25</a:t>
                      </a:r>
                      <a:r>
                        <a:rPr kumimoji="1" lang="ja-JP" altLang="en-US" sz="900" b="1" dirty="0">
                          <a:latin typeface="BIZ UDPゴシック" panose="020B0400000000000000" pitchFamily="50" charset="-128"/>
                          <a:ea typeface="BIZ UDPゴシック" panose="020B0400000000000000" pitchFamily="50" charset="-128"/>
                        </a:rPr>
                        <a:t>　</a:t>
                      </a:r>
                      <a:endParaRPr kumimoji="1" lang="en-US" altLang="ja-JP" sz="900" b="1" dirty="0">
                        <a:latin typeface="BIZ UDPゴシック" panose="020B0400000000000000" pitchFamily="50" charset="-128"/>
                        <a:ea typeface="BIZ UDPゴシック" panose="020B0400000000000000" pitchFamily="50" charset="-128"/>
                      </a:endParaRPr>
                    </a:p>
                    <a:p>
                      <a:r>
                        <a:rPr kumimoji="1" lang="en-US" altLang="ja-JP" sz="900" b="1" dirty="0">
                          <a:latin typeface="BIZ UDPゴシック" panose="020B0400000000000000" pitchFamily="50" charset="-128"/>
                          <a:ea typeface="BIZ UDPゴシック" panose="020B0400000000000000" pitchFamily="50" charset="-128"/>
                        </a:rPr>
                        <a:t>4/1,8,15,22</a:t>
                      </a:r>
                    </a:p>
                    <a:p>
                      <a:r>
                        <a:rPr kumimoji="1" lang="en-US" altLang="ja-JP" sz="900" b="1" dirty="0">
                          <a:latin typeface="BIZ UDPゴシック" panose="020B0400000000000000" pitchFamily="50" charset="-128"/>
                          <a:ea typeface="BIZ UDPゴシック" panose="020B0400000000000000" pitchFamily="50" charset="-128"/>
                        </a:rPr>
                        <a:t>5/13,20,27</a:t>
                      </a:r>
                    </a:p>
                    <a:p>
                      <a:r>
                        <a:rPr kumimoji="1" lang="en-US" altLang="ja-JP" sz="900" b="1" dirty="0">
                          <a:latin typeface="BIZ UDPゴシック" panose="020B0400000000000000" pitchFamily="50" charset="-128"/>
                          <a:ea typeface="BIZ UDPゴシック" panose="020B0400000000000000" pitchFamily="50" charset="-128"/>
                        </a:rPr>
                        <a:t>6/3,10,17,24</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4,800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(4</a:t>
                      </a:r>
                      <a:r>
                        <a:rPr kumimoji="1" lang="ja-JP" altLang="en-US" sz="900" b="1" dirty="0">
                          <a:latin typeface="BIZ UDPゴシック" panose="020B0400000000000000" pitchFamily="50" charset="-128"/>
                          <a:ea typeface="BIZ UDPゴシック" panose="020B0400000000000000" pitchFamily="50" charset="-128"/>
                        </a:rPr>
                        <a:t>回）</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13,200</a:t>
                      </a:r>
                      <a:r>
                        <a:rPr kumimoji="1" lang="ja-JP" altLang="en-US" sz="900" b="1" dirty="0">
                          <a:latin typeface="BIZ UDPゴシック" panose="020B0400000000000000" pitchFamily="50" charset="-128"/>
                          <a:ea typeface="BIZ UDPゴシック" panose="020B0400000000000000" pitchFamily="50" charset="-128"/>
                        </a:rPr>
                        <a:t>円</a:t>
                      </a:r>
                      <a:r>
                        <a:rPr kumimoji="1" lang="en-US" altLang="ja-JP" sz="900" b="1" dirty="0">
                          <a:latin typeface="BIZ UDPゴシック" panose="020B0400000000000000" pitchFamily="50" charset="-128"/>
                          <a:ea typeface="BIZ UDPゴシック" panose="020B0400000000000000" pitchFamily="50" charset="-128"/>
                        </a:rPr>
                        <a:t>(11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4136073358"/>
                  </a:ext>
                </a:extLst>
              </a:tr>
              <a:tr h="438469">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屋外</a:t>
                      </a:r>
                    </a:p>
                  </a:txBody>
                  <a:tcPr marL="51304" marR="51304" marT="25653" marB="25653" vert="eaVert"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r>
                        <a:rPr kumimoji="1" lang="ja-JP" altLang="en-US" sz="1100" b="1" dirty="0">
                          <a:latin typeface="BIZ UDPゴシック" panose="020B0400000000000000" pitchFamily="50" charset="-128"/>
                          <a:ea typeface="BIZ UDPゴシック" panose="020B0400000000000000" pitchFamily="50" charset="-128"/>
                        </a:rPr>
                        <a:t>ポールウォーキング</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15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１６歳以上</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5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15</a:t>
                      </a:r>
                      <a:r>
                        <a:rPr kumimoji="1" lang="ja-JP" altLang="en-US" sz="900" b="1" dirty="0">
                          <a:latin typeface="BIZ UDPゴシック" panose="020B0400000000000000" pitchFamily="50" charset="-128"/>
                          <a:ea typeface="BIZ UDPゴシック" panose="020B0400000000000000" pitchFamily="50" charset="-128"/>
                        </a:rPr>
                        <a:t>名</a:t>
                      </a:r>
                      <a:endParaRPr kumimoji="1" lang="en-US" altLang="ja-JP"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金</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marL="0" marR="0" lvl="0" indent="0" algn="ctr" defTabSz="514350" rtl="0" eaLnBrk="1" fontAlgn="auto" latinLnBrk="0" hangingPunct="1">
                        <a:lnSpc>
                          <a:spcPct val="2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00</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00</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a:txBody>
                    <a:bodyPr/>
                    <a:lstStyle/>
                    <a:p>
                      <a:pPr>
                        <a:lnSpc>
                          <a:spcPts val="1300"/>
                        </a:lnSpc>
                      </a:pPr>
                      <a:r>
                        <a:rPr kumimoji="1" lang="en-US" altLang="ja-JP" sz="900" b="1" dirty="0">
                          <a:latin typeface="BIZ UDPゴシック" panose="020B0400000000000000" pitchFamily="50" charset="-128"/>
                          <a:ea typeface="BIZ UDPゴシック" panose="020B0400000000000000" pitchFamily="50" charset="-128"/>
                        </a:rPr>
                        <a:t>3/10</a:t>
                      </a:r>
                      <a:r>
                        <a:rPr kumimoji="1" lang="ja-JP" altLang="en-US" sz="900" b="1" dirty="0">
                          <a:latin typeface="BIZ UDPゴシック" panose="020B0400000000000000" pitchFamily="50" charset="-128"/>
                          <a:ea typeface="BIZ UDPゴシック" panose="020B0400000000000000" pitchFamily="50" charset="-128"/>
                        </a:rPr>
                        <a:t>　</a:t>
                      </a:r>
                      <a:r>
                        <a:rPr kumimoji="1" lang="en-US" altLang="ja-JP" sz="900" b="1" dirty="0">
                          <a:latin typeface="BIZ UDPゴシック" panose="020B0400000000000000" pitchFamily="50" charset="-128"/>
                          <a:ea typeface="BIZ UDPゴシック" panose="020B0400000000000000" pitchFamily="50" charset="-128"/>
                        </a:rPr>
                        <a:t>4/14</a:t>
                      </a:r>
                    </a:p>
                    <a:p>
                      <a:pPr>
                        <a:lnSpc>
                          <a:spcPts val="1300"/>
                        </a:lnSpc>
                      </a:pPr>
                      <a:r>
                        <a:rPr kumimoji="1" lang="en-US" altLang="ja-JP" sz="900" b="1" dirty="0">
                          <a:latin typeface="BIZ UDPゴシック" panose="020B0400000000000000" pitchFamily="50" charset="-128"/>
                          <a:ea typeface="BIZ UDPゴシック" panose="020B0400000000000000" pitchFamily="50" charset="-128"/>
                        </a:rPr>
                        <a:t>5/12</a:t>
                      </a:r>
                      <a:r>
                        <a:rPr kumimoji="1" lang="ja-JP" altLang="en-US" sz="900" b="1" dirty="0">
                          <a:latin typeface="BIZ UDPゴシック" panose="020B0400000000000000" pitchFamily="50" charset="-128"/>
                          <a:ea typeface="BIZ UDPゴシック" panose="020B0400000000000000" pitchFamily="50" charset="-128"/>
                        </a:rPr>
                        <a:t>　</a:t>
                      </a:r>
                      <a:r>
                        <a:rPr kumimoji="1" lang="en-US" altLang="ja-JP" sz="900" b="1" dirty="0">
                          <a:latin typeface="BIZ UDPゴシック" panose="020B0400000000000000" pitchFamily="50" charset="-128"/>
                          <a:ea typeface="BIZ UDPゴシック" panose="020B0400000000000000" pitchFamily="50" charset="-128"/>
                        </a:rPr>
                        <a:t>6/9</a:t>
                      </a:r>
                      <a:endParaRPr kumimoji="1" lang="ja-JP" altLang="en-US" sz="900" b="1" dirty="0">
                        <a:latin typeface="BIZ UDPゴシック" panose="020B0400000000000000" pitchFamily="50" charset="-128"/>
                        <a:ea typeface="BIZ UDPゴシック" panose="020B0400000000000000" pitchFamily="50" charset="-128"/>
                      </a:endParaRP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回</a:t>
                      </a:r>
                      <a:r>
                        <a:rPr kumimoji="1" lang="en-US" altLang="ja-JP" sz="900" b="1" dirty="0">
                          <a:latin typeface="BIZ UDPゴシック" panose="020B0400000000000000" pitchFamily="50" charset="-128"/>
                          <a:ea typeface="BIZ UDPゴシック" panose="020B0400000000000000" pitchFamily="50" charset="-128"/>
                        </a:rPr>
                        <a:t>500</a:t>
                      </a:r>
                      <a:r>
                        <a:rPr kumimoji="1" lang="ja-JP" altLang="en-US" sz="900" b="1" dirty="0">
                          <a:latin typeface="BIZ UDPゴシック" panose="020B0400000000000000" pitchFamily="50" charset="-128"/>
                          <a:ea typeface="BIZ UDPゴシック" panose="020B0400000000000000" pitchFamily="50" charset="-128"/>
                        </a:rPr>
                        <a:t>円</a:t>
                      </a:r>
                      <a:endParaRPr kumimoji="1" lang="en-US" altLang="ja-JP" sz="900" b="1" dirty="0">
                        <a:latin typeface="BIZ UDPゴシック" panose="020B0400000000000000" pitchFamily="50" charset="-128"/>
                        <a:ea typeface="BIZ UDPゴシック" panose="020B0400000000000000" pitchFamily="50"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latin typeface="BIZ UDPゴシック" panose="020B0400000000000000" pitchFamily="50" charset="-128"/>
                          <a:ea typeface="BIZ UDPゴシック" panose="020B0400000000000000" pitchFamily="50" charset="-128"/>
                        </a:rPr>
                        <a:t>（前日までに電話か窓口にて都度申込）</a:t>
                      </a:r>
                    </a:p>
                  </a:txBody>
                  <a:tcPr marL="51304" marR="51304" marT="25653" marB="25653"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FFFFCC"/>
                    </a:solidFill>
                  </a:tcP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en-US" altLang="ja-JP" sz="900" b="1" dirty="0">
                        <a:latin typeface="BIZ UDPゴシック" panose="020B0400000000000000" pitchFamily="50" charset="-128"/>
                        <a:ea typeface="BIZ UDPゴシック" panose="020B0400000000000000" pitchFamily="50" charset="-128"/>
                      </a:endParaRPr>
                    </a:p>
                  </a:txBody>
                  <a:tcPr marL="51435" marR="51435" marT="25718" marB="25718" anchor="ctr"/>
                </a:tc>
                <a:extLst>
                  <a:ext uri="{0D108BD9-81ED-4DB2-BD59-A6C34878D82A}">
                    <a16:rowId xmlns:a16="http://schemas.microsoft.com/office/drawing/2014/main" val="3363703216"/>
                  </a:ext>
                </a:extLst>
              </a:tr>
            </a:tbl>
          </a:graphicData>
        </a:graphic>
      </p:graphicFrame>
      <p:sp>
        <p:nvSpPr>
          <p:cNvPr id="3" name="テキスト ボックス 2">
            <a:extLst>
              <a:ext uri="{FF2B5EF4-FFF2-40B4-BE49-F238E27FC236}">
                <a16:creationId xmlns:a16="http://schemas.microsoft.com/office/drawing/2014/main" id="{995E4DA2-FD8C-90FE-71D8-F79CBE08DB72}"/>
              </a:ext>
            </a:extLst>
          </p:cNvPr>
          <p:cNvSpPr txBox="1"/>
          <p:nvPr/>
        </p:nvSpPr>
        <p:spPr>
          <a:xfrm>
            <a:off x="109619" y="7836984"/>
            <a:ext cx="1122930" cy="307777"/>
          </a:xfrm>
          <a:prstGeom prst="rect">
            <a:avLst/>
          </a:prstGeom>
          <a:noFill/>
        </p:spPr>
        <p:txBody>
          <a:bodyPr wrap="square" rtlCol="0">
            <a:spAutoFit/>
          </a:bodyPr>
          <a:lstStyle/>
          <a:p>
            <a:r>
              <a:rPr lang="ja-JP" altLang="en-US" sz="1400" b="1" dirty="0">
                <a:latin typeface="BIZ UDPゴシック" panose="020B0400000000000000" pitchFamily="50" charset="-128"/>
                <a:ea typeface="BIZ UDPゴシック" panose="020B0400000000000000" pitchFamily="50" charset="-128"/>
              </a:rPr>
              <a:t>申込方法</a:t>
            </a:r>
          </a:p>
        </p:txBody>
      </p:sp>
      <p:sp>
        <p:nvSpPr>
          <p:cNvPr id="7" name="四角形: 角を丸くする 6">
            <a:extLst>
              <a:ext uri="{FF2B5EF4-FFF2-40B4-BE49-F238E27FC236}">
                <a16:creationId xmlns:a16="http://schemas.microsoft.com/office/drawing/2014/main" id="{037A0850-23F2-92B7-E3D1-9C017C68CF8C}"/>
              </a:ext>
            </a:extLst>
          </p:cNvPr>
          <p:cNvSpPr/>
          <p:nvPr/>
        </p:nvSpPr>
        <p:spPr>
          <a:xfrm>
            <a:off x="109619" y="8196483"/>
            <a:ext cx="4133883" cy="1373941"/>
          </a:xfrm>
          <a:prstGeom prst="roundRect">
            <a:avLst>
              <a:gd name="adj" fmla="val 16667"/>
            </a:avLst>
          </a:prstGeom>
          <a:solidFill>
            <a:srgbClr val="F2F2F2"/>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500" b="1" u="sng" dirty="0">
                <a:ln w="0"/>
                <a:solidFill>
                  <a:srgbClr val="C00000"/>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２月１日（水）１０時～</a:t>
            </a:r>
            <a:r>
              <a:rPr lang="ja-JP" altLang="en-US" sz="1500" dirty="0">
                <a:ln w="0"/>
                <a:solidFill>
                  <a:srgbClr val="002060"/>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窓口にて申込用紙に記入の上、受講料を添えてお申込みください。</a:t>
            </a:r>
            <a:endParaRPr lang="en-US" altLang="ja-JP" sz="1500" dirty="0">
              <a:ln w="0"/>
              <a:solidFill>
                <a:srgbClr val="002060"/>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endParaRPr>
          </a:p>
          <a:p>
            <a:pPr>
              <a:lnSpc>
                <a:spcPct val="150000"/>
              </a:lnSpc>
            </a:pPr>
            <a:r>
              <a:rPr lang="ja-JP" altLang="en-US" sz="1500" dirty="0">
                <a:ln w="0"/>
                <a:solidFill>
                  <a:srgbClr val="002060"/>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rPr>
              <a:t>入金された受講料のご返金はできませんので、あらかじめご了承ください。</a:t>
            </a:r>
          </a:p>
        </p:txBody>
      </p:sp>
      <p:sp>
        <p:nvSpPr>
          <p:cNvPr id="8" name="テキスト ボックス 7">
            <a:extLst>
              <a:ext uri="{FF2B5EF4-FFF2-40B4-BE49-F238E27FC236}">
                <a16:creationId xmlns:a16="http://schemas.microsoft.com/office/drawing/2014/main" id="{1CAF508A-6A94-9F6C-3F39-789B1F07EDCA}"/>
              </a:ext>
            </a:extLst>
          </p:cNvPr>
          <p:cNvSpPr txBox="1"/>
          <p:nvPr/>
        </p:nvSpPr>
        <p:spPr>
          <a:xfrm>
            <a:off x="-2087769" y="4487766"/>
            <a:ext cx="1122930" cy="230244"/>
          </a:xfrm>
          <a:prstGeom prst="rect">
            <a:avLst/>
          </a:prstGeom>
          <a:noFill/>
        </p:spPr>
        <p:txBody>
          <a:bodyPr wrap="square" rtlCol="0">
            <a:spAutoFit/>
          </a:bodyPr>
          <a:lstStyle/>
          <a:p>
            <a:r>
              <a:rPr lang="ja-JP" altLang="en-US" sz="898" dirty="0">
                <a:solidFill>
                  <a:srgbClr val="7030A0"/>
                </a:solidFill>
                <a:latin typeface="BIZ UDPゴシック" panose="020B0400000000000000" pitchFamily="50" charset="-128"/>
                <a:ea typeface="BIZ UDPゴシック" panose="020B0400000000000000" pitchFamily="50" charset="-128"/>
              </a:rPr>
              <a:t>教室内容</a:t>
            </a:r>
          </a:p>
        </p:txBody>
      </p:sp>
      <p:pic>
        <p:nvPicPr>
          <p:cNvPr id="1026" name="図 1">
            <a:extLst>
              <a:ext uri="{FF2B5EF4-FFF2-40B4-BE49-F238E27FC236}">
                <a16:creationId xmlns:a16="http://schemas.microsoft.com/office/drawing/2014/main" id="{A726925A-BACF-AC67-D028-89B3ACAF9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214" y="9007704"/>
            <a:ext cx="677285" cy="67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84190CC2-E354-9597-A3B8-ACFE86DFF63E}"/>
              </a:ext>
            </a:extLst>
          </p:cNvPr>
          <p:cNvSpPr txBox="1"/>
          <p:nvPr/>
        </p:nvSpPr>
        <p:spPr>
          <a:xfrm>
            <a:off x="4371053" y="8241772"/>
            <a:ext cx="2216060" cy="1198983"/>
          </a:xfrm>
          <a:prstGeom prst="rect">
            <a:avLst/>
          </a:prstGeom>
          <a:noFill/>
        </p:spPr>
        <p:txBody>
          <a:bodyPr wrap="square" rtlCol="0">
            <a:spAutoFit/>
          </a:bodyPr>
          <a:lstStyle/>
          <a:p>
            <a:r>
              <a:rPr lang="ja-JP" altLang="en-US" sz="1197" b="1" dirty="0">
                <a:latin typeface="BIZ UDPゴシック" panose="020B0400000000000000" pitchFamily="50" charset="-128"/>
                <a:ea typeface="BIZ UDPゴシック" panose="020B0400000000000000" pitchFamily="50" charset="-128"/>
              </a:rPr>
              <a:t>お問い合わせ</a:t>
            </a:r>
            <a:endParaRPr lang="en-US" altLang="ja-JP" sz="1197" b="1" dirty="0">
              <a:latin typeface="BIZ UDPゴシック" panose="020B0400000000000000" pitchFamily="50" charset="-128"/>
              <a:ea typeface="BIZ UDPゴシック" panose="020B0400000000000000" pitchFamily="50" charset="-128"/>
            </a:endParaRPr>
          </a:p>
          <a:p>
            <a:endParaRPr lang="en-US" altLang="ja-JP" sz="1197" b="1" dirty="0">
              <a:solidFill>
                <a:srgbClr val="7030A0"/>
              </a:solidFill>
              <a:latin typeface="BIZ UDPゴシック" panose="020B0400000000000000" pitchFamily="50" charset="-128"/>
              <a:ea typeface="BIZ UDPゴシック" panose="020B0400000000000000" pitchFamily="50" charset="-128"/>
            </a:endParaRPr>
          </a:p>
          <a:p>
            <a:pPr algn="l"/>
            <a:r>
              <a:rPr lang="ja-JP" altLang="en-US" sz="1200" dirty="0">
                <a:latin typeface="メイリオ" panose="020B0604030504040204" pitchFamily="50" charset="-128"/>
                <a:ea typeface="メイリオ" panose="020B0604030504040204" pitchFamily="50" charset="-128"/>
              </a:rPr>
              <a:t>東調布公園水泳場</a:t>
            </a:r>
            <a:endParaRPr lang="en-US" altLang="ja-JP" sz="1200" dirty="0">
              <a:latin typeface="メイリオ" panose="020B0604030504040204" pitchFamily="50" charset="-128"/>
              <a:ea typeface="メイリオ" panose="020B0604030504040204" pitchFamily="50" charset="-128"/>
            </a:endParaRPr>
          </a:p>
          <a:p>
            <a:pPr algn="l"/>
            <a:r>
              <a:rPr lang="zh-CN" altLang="en-US" sz="1200" dirty="0">
                <a:latin typeface="メイリオ" panose="020B0604030504040204" pitchFamily="50" charset="-128"/>
                <a:ea typeface="メイリオ" panose="020B0604030504040204" pitchFamily="50" charset="-128"/>
              </a:rPr>
              <a:t>大田区南雪谷</a:t>
            </a:r>
            <a:r>
              <a:rPr lang="ja-JP" altLang="en-US" sz="1200" dirty="0">
                <a:latin typeface="メイリオ" panose="020B0604030504040204" pitchFamily="50" charset="-128"/>
                <a:ea typeface="メイリオ" panose="020B0604030504040204" pitchFamily="50" charset="-128"/>
              </a:rPr>
              <a:t>５</a:t>
            </a:r>
            <a:r>
              <a:rPr lang="zh-CN" altLang="en-US" sz="1200" dirty="0">
                <a:latin typeface="メイリオ" panose="020B0604030504040204" pitchFamily="50" charset="-128"/>
                <a:ea typeface="メイリオ" panose="020B0604030504040204" pitchFamily="50" charset="-128"/>
              </a:rPr>
              <a:t>丁目</a:t>
            </a:r>
            <a:r>
              <a:rPr lang="en-US" altLang="zh-CN" sz="1200" dirty="0">
                <a:latin typeface="メイリオ" panose="020B0604030504040204" pitchFamily="50" charset="-128"/>
                <a:ea typeface="メイリオ" panose="020B0604030504040204" pitchFamily="50" charset="-128"/>
              </a:rPr>
              <a:t>13</a:t>
            </a:r>
            <a:r>
              <a:rPr lang="zh-CN" altLang="en-US" sz="1200" dirty="0">
                <a:latin typeface="メイリオ" panose="020B0604030504040204" pitchFamily="50" charset="-128"/>
                <a:ea typeface="メイリオ" panose="020B0604030504040204" pitchFamily="50" charset="-128"/>
              </a:rPr>
              <a:t>番</a:t>
            </a:r>
            <a:r>
              <a:rPr lang="en-US" altLang="zh-CN" sz="1200" dirty="0">
                <a:latin typeface="メイリオ" panose="020B0604030504040204" pitchFamily="50" charset="-128"/>
                <a:ea typeface="メイリオ" panose="020B0604030504040204" pitchFamily="50" charset="-128"/>
              </a:rPr>
              <a:t>1</a:t>
            </a:r>
            <a:r>
              <a:rPr lang="zh-CN" altLang="en-US" sz="1200" dirty="0">
                <a:latin typeface="メイリオ" panose="020B0604030504040204" pitchFamily="50" charset="-128"/>
                <a:ea typeface="メイリオ" panose="020B0604030504040204" pitchFamily="50" charset="-128"/>
              </a:rPr>
              <a:t>号</a:t>
            </a:r>
          </a:p>
          <a:p>
            <a:pPr algn="l"/>
            <a:r>
              <a:rPr lang="en-US" altLang="zh-CN" sz="1200" dirty="0">
                <a:latin typeface="メイリオ" panose="020B0604030504040204" pitchFamily="50" charset="-128"/>
                <a:ea typeface="メイリオ" panose="020B0604030504040204" pitchFamily="50" charset="-128"/>
              </a:rPr>
              <a:t>TEL</a:t>
            </a:r>
            <a:r>
              <a:rPr lang="zh-CN" altLang="en-US" sz="1200" dirty="0">
                <a:latin typeface="メイリオ" panose="020B0604030504040204" pitchFamily="50" charset="-128"/>
                <a:ea typeface="メイリオ" panose="020B0604030504040204" pitchFamily="50" charset="-128"/>
              </a:rPr>
              <a:t>：</a:t>
            </a:r>
            <a:r>
              <a:rPr lang="en-US" altLang="zh-CN" sz="12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03-3728-7651</a:t>
            </a:r>
            <a:endParaRPr lang="zh-CN" altLang="en-US" sz="1200" dirty="0">
              <a:latin typeface="メイリオ" panose="020B0604030504040204" pitchFamily="50" charset="-128"/>
              <a:ea typeface="メイリオ" panose="020B0604030504040204" pitchFamily="50" charset="-128"/>
            </a:endParaRPr>
          </a:p>
          <a:p>
            <a:endParaRPr lang="ja-JP" altLang="en-US" sz="1197" b="1" dirty="0">
              <a:solidFill>
                <a:srgbClr val="7030A0"/>
              </a:solidFill>
              <a:latin typeface="BIZ UDPゴシック" panose="020B0400000000000000" pitchFamily="50" charset="-128"/>
              <a:ea typeface="BIZ UDPゴシック" panose="020B0400000000000000" pitchFamily="50" charset="-128"/>
            </a:endParaRPr>
          </a:p>
        </p:txBody>
      </p:sp>
      <p:sp>
        <p:nvSpPr>
          <p:cNvPr id="16" name="字幕 2">
            <a:extLst>
              <a:ext uri="{FF2B5EF4-FFF2-40B4-BE49-F238E27FC236}">
                <a16:creationId xmlns:a16="http://schemas.microsoft.com/office/drawing/2014/main" id="{6E8EFAB4-7FEF-173A-8699-408A06C37A13}"/>
              </a:ext>
            </a:extLst>
          </p:cNvPr>
          <p:cNvSpPr txBox="1">
            <a:spLocks/>
          </p:cNvSpPr>
          <p:nvPr/>
        </p:nvSpPr>
        <p:spPr>
          <a:xfrm>
            <a:off x="8175251" y="1141072"/>
            <a:ext cx="1289009" cy="198524"/>
          </a:xfrm>
          <a:prstGeom prst="rect">
            <a:avLst/>
          </a:prstGeom>
        </p:spPr>
        <p:txBody>
          <a:bodyPr vert="horz" lIns="38478" tIns="19240" rIns="38478" bIns="1924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197" b="1" dirty="0">
                <a:solidFill>
                  <a:schemeClr val="bg1"/>
                </a:solidFill>
                <a:latin typeface="BIZ UDPゴシック" panose="020B0400000000000000" pitchFamily="50" charset="-128"/>
                <a:ea typeface="BIZ UDPゴシック" panose="020B0400000000000000" pitchFamily="50" charset="-128"/>
              </a:rPr>
              <a:t>スケジュール</a:t>
            </a:r>
            <a:endParaRPr lang="en-US" altLang="ja-JP" sz="1197" b="1" dirty="0">
              <a:solidFill>
                <a:schemeClr val="bg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8EA50423-ADC0-A1C5-C315-43233A9183E7}"/>
              </a:ext>
            </a:extLst>
          </p:cNvPr>
          <p:cNvSpPr/>
          <p:nvPr/>
        </p:nvSpPr>
        <p:spPr>
          <a:xfrm>
            <a:off x="69009" y="6761529"/>
            <a:ext cx="6731550" cy="991159"/>
          </a:xfrm>
          <a:prstGeom prst="roundRect">
            <a:avLst/>
          </a:prstGeom>
          <a:solidFill>
            <a:srgbClr val="FFFFCC"/>
          </a:solidFill>
          <a:ln w="12700">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3</a:t>
            </a:r>
            <a:r>
              <a:rPr lang="ja-JP" altLang="en-US" sz="1200" dirty="0">
                <a:solidFill>
                  <a:schemeClr val="tx1"/>
                </a:solidFill>
                <a:latin typeface="BIZ UDPゴシック" panose="020B0400000000000000" pitchFamily="50" charset="-128"/>
                <a:ea typeface="BIZ UDPゴシック" panose="020B0400000000000000" pitchFamily="50" charset="-128"/>
              </a:rPr>
              <a:t>か月毎（</a:t>
            </a:r>
            <a:r>
              <a:rPr lang="en-US" altLang="ja-JP" sz="1200" dirty="0">
                <a:solidFill>
                  <a:schemeClr val="tx1"/>
                </a:solidFill>
                <a:latin typeface="BIZ UDPゴシック" panose="020B0400000000000000" pitchFamily="50" charset="-128"/>
                <a:ea typeface="BIZ UDPゴシック" panose="020B0400000000000000" pitchFamily="50" charset="-128"/>
              </a:rPr>
              <a:t>4</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6</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7</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9</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10</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12</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3</a:t>
            </a:r>
            <a:r>
              <a:rPr lang="ja-JP" altLang="en-US" sz="1200" dirty="0">
                <a:solidFill>
                  <a:schemeClr val="tx1"/>
                </a:solidFill>
                <a:latin typeface="BIZ UDPゴシック" panose="020B0400000000000000" pitchFamily="50" charset="-128"/>
                <a:ea typeface="BIZ UDPゴシック" panose="020B0400000000000000" pitchFamily="50" charset="-128"/>
              </a:rPr>
              <a:t>月）の継続クラスです。退会するまでご受講頂けますが、休会制度はございませんのでご注意ください。</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★前回からの受講者を除いた、空き枠の募集となります。（現時点）</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★当日空きがございましたら、</a:t>
            </a:r>
            <a:r>
              <a:rPr lang="en-US" altLang="ja-JP" sz="1200" dirty="0">
                <a:solidFill>
                  <a:schemeClr val="tx1"/>
                </a:solidFill>
                <a:latin typeface="BIZ UDPゴシック" panose="020B0400000000000000" pitchFamily="50" charset="-128"/>
                <a:ea typeface="BIZ UDPゴシック" panose="020B0400000000000000" pitchFamily="50" charset="-128"/>
              </a:rPr>
              <a:t>1</a:t>
            </a:r>
            <a:r>
              <a:rPr lang="ja-JP" altLang="en-US" sz="1200" dirty="0">
                <a:solidFill>
                  <a:schemeClr val="tx1"/>
                </a:solidFill>
                <a:latin typeface="BIZ UDPゴシック" panose="020B0400000000000000" pitchFamily="50" charset="-128"/>
                <a:ea typeface="BIZ UDPゴシック" panose="020B0400000000000000" pitchFamily="50" charset="-128"/>
              </a:rPr>
              <a:t>回</a:t>
            </a:r>
            <a:r>
              <a:rPr lang="en-US" altLang="ja-JP" sz="1200" dirty="0">
                <a:solidFill>
                  <a:schemeClr val="tx1"/>
                </a:solidFill>
                <a:latin typeface="BIZ UDPゴシック" panose="020B0400000000000000" pitchFamily="50" charset="-128"/>
                <a:ea typeface="BIZ UDPゴシック" panose="020B0400000000000000" pitchFamily="50" charset="-128"/>
              </a:rPr>
              <a:t>1,000</a:t>
            </a:r>
            <a:r>
              <a:rPr lang="ja-JP" altLang="en-US" sz="1200" dirty="0">
                <a:solidFill>
                  <a:schemeClr val="tx1"/>
                </a:solidFill>
                <a:latin typeface="BIZ UDPゴシック" panose="020B0400000000000000" pitchFamily="50" charset="-128"/>
                <a:ea typeface="BIZ UDPゴシック" panose="020B0400000000000000" pitchFamily="50" charset="-128"/>
              </a:rPr>
              <a:t>円で「体験レッスン」が可能です。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　シェイプアップエクササイズは</a:t>
            </a:r>
            <a:r>
              <a:rPr lang="en-US" altLang="ja-JP" sz="1200" dirty="0">
                <a:solidFill>
                  <a:schemeClr val="tx1"/>
                </a:solidFill>
                <a:latin typeface="BIZ UDPゴシック" panose="020B0400000000000000" pitchFamily="50" charset="-128"/>
                <a:ea typeface="BIZ UDPゴシック" panose="020B0400000000000000" pitchFamily="50" charset="-128"/>
              </a:rPr>
              <a:t>7</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9</a:t>
            </a:r>
            <a:r>
              <a:rPr lang="ja-JP" altLang="en-US" sz="1200" dirty="0">
                <a:solidFill>
                  <a:schemeClr val="tx1"/>
                </a:solidFill>
                <a:latin typeface="BIZ UDPゴシック" panose="020B0400000000000000" pitchFamily="50" charset="-128"/>
                <a:ea typeface="BIZ UDPゴシック" panose="020B0400000000000000" pitchFamily="50" charset="-128"/>
              </a:rPr>
              <a:t>月をお休みいたします。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79E0896-4CB9-3C40-4228-EA2F3988CF2B}"/>
              </a:ext>
            </a:extLst>
          </p:cNvPr>
          <p:cNvSpPr txBox="1"/>
          <p:nvPr/>
        </p:nvSpPr>
        <p:spPr>
          <a:xfrm>
            <a:off x="-1581252" y="2993337"/>
            <a:ext cx="637195" cy="386260"/>
          </a:xfrm>
          <a:prstGeom prst="rect">
            <a:avLst/>
          </a:prstGeom>
          <a:noFill/>
        </p:spPr>
        <p:txBody>
          <a:bodyPr wrap="square" rtlCol="0">
            <a:spAutoFit/>
          </a:bodyPr>
          <a:lstStyle/>
          <a:p>
            <a:r>
              <a:rPr lang="en-US" altLang="ja-JP" sz="1012" b="1" dirty="0">
                <a:solidFill>
                  <a:srgbClr val="FF0000"/>
                </a:solidFill>
                <a:latin typeface="HG丸ｺﾞｼｯｸM-PRO" panose="020F0600000000000000" pitchFamily="50" charset="-128"/>
                <a:ea typeface="HG丸ｺﾞｼｯｸM-PRO" panose="020F0600000000000000" pitchFamily="50" charset="-128"/>
              </a:rPr>
              <a:t>    </a:t>
            </a:r>
            <a:r>
              <a:rPr lang="en-US" altLang="ja-JP" sz="898" b="1" dirty="0">
                <a:solidFill>
                  <a:srgbClr val="FF0000"/>
                </a:solidFill>
                <a:latin typeface="HG丸ｺﾞｼｯｸM-PRO" panose="020F0600000000000000" pitchFamily="50" charset="-128"/>
                <a:ea typeface="HG丸ｺﾞｼｯｸM-PRO" panose="020F0600000000000000" pitchFamily="50" charset="-128"/>
              </a:rPr>
              <a:t>NEW</a:t>
            </a:r>
          </a:p>
        </p:txBody>
      </p:sp>
      <p:sp>
        <p:nvSpPr>
          <p:cNvPr id="15" name="テキスト ボックス 14">
            <a:extLst>
              <a:ext uri="{FF2B5EF4-FFF2-40B4-BE49-F238E27FC236}">
                <a16:creationId xmlns:a16="http://schemas.microsoft.com/office/drawing/2014/main" id="{786F0882-8F0E-6841-A398-CA9516FB9D34}"/>
              </a:ext>
            </a:extLst>
          </p:cNvPr>
          <p:cNvSpPr txBox="1"/>
          <p:nvPr/>
        </p:nvSpPr>
        <p:spPr>
          <a:xfrm>
            <a:off x="-1382838" y="2367067"/>
            <a:ext cx="637195" cy="386260"/>
          </a:xfrm>
          <a:prstGeom prst="rect">
            <a:avLst/>
          </a:prstGeom>
          <a:noFill/>
        </p:spPr>
        <p:txBody>
          <a:bodyPr wrap="square" rtlCol="0">
            <a:spAutoFit/>
          </a:bodyPr>
          <a:lstStyle/>
          <a:p>
            <a:r>
              <a:rPr lang="en-US" altLang="ja-JP" sz="1012" b="1" dirty="0">
                <a:solidFill>
                  <a:srgbClr val="FF0000"/>
                </a:solidFill>
                <a:latin typeface="HG丸ｺﾞｼｯｸM-PRO" panose="020F0600000000000000" pitchFamily="50" charset="-128"/>
                <a:ea typeface="HG丸ｺﾞｼｯｸM-PRO" panose="020F0600000000000000" pitchFamily="50" charset="-128"/>
              </a:rPr>
              <a:t>    </a:t>
            </a:r>
            <a:r>
              <a:rPr lang="en-US" altLang="ja-JP" sz="898" b="1" dirty="0">
                <a:solidFill>
                  <a:srgbClr val="FF0000"/>
                </a:solidFill>
                <a:latin typeface="HG丸ｺﾞｼｯｸM-PRO" panose="020F0600000000000000" pitchFamily="50" charset="-128"/>
                <a:ea typeface="HG丸ｺﾞｼｯｸM-PRO" panose="020F0600000000000000" pitchFamily="50" charset="-128"/>
              </a:rPr>
              <a:t>NEW</a:t>
            </a:r>
          </a:p>
        </p:txBody>
      </p:sp>
      <p:sp>
        <p:nvSpPr>
          <p:cNvPr id="4" name="テキスト ボックス 3">
            <a:extLst>
              <a:ext uri="{FF2B5EF4-FFF2-40B4-BE49-F238E27FC236}">
                <a16:creationId xmlns:a16="http://schemas.microsoft.com/office/drawing/2014/main" id="{C412B0F3-1B42-633E-8E7F-1A32D48AD30B}"/>
              </a:ext>
            </a:extLst>
          </p:cNvPr>
          <p:cNvSpPr txBox="1"/>
          <p:nvPr/>
        </p:nvSpPr>
        <p:spPr>
          <a:xfrm>
            <a:off x="356987" y="-28750"/>
            <a:ext cx="5955982" cy="1077218"/>
          </a:xfrm>
          <a:prstGeom prst="rect">
            <a:avLst/>
          </a:prstGeom>
          <a:noFill/>
        </p:spPr>
        <p:txBody>
          <a:bodyPr wrap="square">
            <a:spAutoFit/>
          </a:bodyPr>
          <a:lstStyle/>
          <a:p>
            <a:pPr algn="ctr"/>
            <a:r>
              <a:rPr lang="ja-JP" altLang="en-US"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東調布公園プール</a:t>
            </a:r>
            <a:endParaRPr lang="en-US" altLang="ja-JP"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成人教室　生徒募集！</a:t>
            </a:r>
            <a:r>
              <a:rPr lang="en-US" altLang="ja-JP"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3</a:t>
            </a:r>
            <a:r>
              <a:rPr lang="ja-JP" altLang="en-US"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月～</a:t>
            </a:r>
            <a:r>
              <a:rPr lang="en-US" altLang="ja-JP"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6</a:t>
            </a:r>
            <a:r>
              <a:rPr lang="ja-JP" altLang="en-US" sz="3200" b="1" i="1" dirty="0">
                <a:ln>
                  <a:solidFill>
                    <a:schemeClr val="bg1"/>
                  </a:solidFill>
                </a:ln>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月</a:t>
            </a:r>
            <a:endParaRPr lang="ja-JP" altLang="en-US" sz="3200" b="1" i="1" dirty="0">
              <a:ln>
                <a:solidFill>
                  <a:schemeClr val="bg1"/>
                </a:solidFill>
              </a:ln>
              <a:latin typeface="HGP創英角ﾎﾟｯﾌﾟ体" panose="040B0A00000000000000" pitchFamily="50" charset="-128"/>
              <a:ea typeface="HGP創英角ﾎﾟｯﾌﾟ体" panose="040B0A00000000000000" pitchFamily="50" charset="-128"/>
            </a:endParaRPr>
          </a:p>
        </p:txBody>
      </p:sp>
      <p:sp>
        <p:nvSpPr>
          <p:cNvPr id="6" name="正方形/長方形 5">
            <a:extLst>
              <a:ext uri="{FF2B5EF4-FFF2-40B4-BE49-F238E27FC236}">
                <a16:creationId xmlns:a16="http://schemas.microsoft.com/office/drawing/2014/main" id="{F731F84B-92E2-4A57-88E6-64BA7FA048E6}"/>
              </a:ext>
            </a:extLst>
          </p:cNvPr>
          <p:cNvSpPr/>
          <p:nvPr/>
        </p:nvSpPr>
        <p:spPr>
          <a:xfrm rot="10800000" flipH="1" flipV="1">
            <a:off x="-227914" y="1002476"/>
            <a:ext cx="221699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日程＆受講料</a:t>
            </a:r>
            <a:endParaRPr lang="ja-JP" alt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541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陽の光を浴びる緑色の葉">
            <a:extLst>
              <a:ext uri="{FF2B5EF4-FFF2-40B4-BE49-F238E27FC236}">
                <a16:creationId xmlns:a16="http://schemas.microsoft.com/office/drawing/2014/main" id="{D77B46C0-B7D0-2DD2-2BAF-E4A72D0D7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1675"/>
            <a:ext cx="6853944" cy="8500167"/>
          </a:xfrm>
          <a:prstGeom prst="rect">
            <a:avLst/>
          </a:prstGeom>
        </p:spPr>
      </p:pic>
      <p:sp>
        <p:nvSpPr>
          <p:cNvPr id="13" name="角丸四角形 38">
            <a:extLst>
              <a:ext uri="{FF2B5EF4-FFF2-40B4-BE49-F238E27FC236}">
                <a16:creationId xmlns:a16="http://schemas.microsoft.com/office/drawing/2014/main" id="{7A860D0E-5376-4388-A420-A9E02706034C}"/>
              </a:ext>
            </a:extLst>
          </p:cNvPr>
          <p:cNvSpPr/>
          <p:nvPr/>
        </p:nvSpPr>
        <p:spPr>
          <a:xfrm>
            <a:off x="7319753" y="6377384"/>
            <a:ext cx="2609656" cy="773316"/>
          </a:xfrm>
          <a:prstGeom prst="roundRect">
            <a:avLst>
              <a:gd name="adj" fmla="val 23419"/>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t>健康づくり体操</a:t>
            </a:r>
            <a:r>
              <a:rPr lang="ja-JP" altLang="en-US" sz="766" b="1" dirty="0">
                <a:sym typeface="Wingdings" pitchFamily="2" charset="2"/>
              </a:rPr>
              <a:t>（</a:t>
            </a:r>
            <a:r>
              <a:rPr lang="ja-JP" altLang="en-US" sz="766" b="1" dirty="0"/>
              <a:t>定員</a:t>
            </a:r>
            <a:r>
              <a:rPr lang="en-US" altLang="ja-JP" sz="766" b="1" dirty="0">
                <a:latin typeface="+mn-ea"/>
              </a:rPr>
              <a:t>15</a:t>
            </a:r>
            <a:r>
              <a:rPr lang="ja-JP" altLang="en-US" sz="766" b="1" dirty="0"/>
              <a:t>名）　～指導員：</a:t>
            </a:r>
            <a:r>
              <a:rPr lang="en-US" altLang="ja-JP" sz="766" b="1" dirty="0">
                <a:latin typeface="ＭＳ ゴシック" panose="020B0609070205080204" pitchFamily="49" charset="-128"/>
                <a:ea typeface="ＭＳ ゴシック" panose="020B0609070205080204" pitchFamily="49" charset="-128"/>
              </a:rPr>
              <a:t>FEP</a:t>
            </a:r>
            <a:r>
              <a:rPr lang="ja-JP" altLang="en-US" sz="766" b="1" dirty="0"/>
              <a:t>～</a:t>
            </a:r>
            <a:endParaRPr lang="en-US" altLang="ja-JP" sz="766" b="1" dirty="0"/>
          </a:p>
          <a:p>
            <a:endParaRPr lang="en-US" altLang="ja-JP" sz="427" b="1" dirty="0"/>
          </a:p>
          <a:p>
            <a:r>
              <a:rPr lang="ja-JP" altLang="en-US" sz="679" dirty="0"/>
              <a:t>　対象：</a:t>
            </a:r>
            <a:r>
              <a:rPr lang="en-US" altLang="ja-JP" sz="679" dirty="0"/>
              <a:t>16</a:t>
            </a:r>
            <a:r>
              <a:rPr lang="ja-JP" altLang="en-US" sz="679" dirty="0"/>
              <a:t>歳以上</a:t>
            </a:r>
            <a:r>
              <a:rPr lang="en-US" altLang="ja-JP" sz="679" dirty="0"/>
              <a:t>                 </a:t>
            </a:r>
            <a:r>
              <a:rPr lang="ja-JP" altLang="en-US" sz="679" dirty="0"/>
              <a:t>受講料：</a:t>
            </a:r>
            <a:r>
              <a:rPr lang="en-US" altLang="ja-JP" sz="679" b="1" dirty="0">
                <a:solidFill>
                  <a:srgbClr val="FF0000"/>
                </a:solidFill>
                <a:latin typeface="+mn-ea"/>
              </a:rPr>
              <a:t>\10,800</a:t>
            </a:r>
            <a:r>
              <a:rPr lang="ja-JP" altLang="en-US" sz="679" b="1" dirty="0">
                <a:solidFill>
                  <a:schemeClr val="tx1"/>
                </a:solidFill>
                <a:latin typeface="+mn-ea"/>
              </a:rPr>
              <a:t>（</a:t>
            </a:r>
            <a:r>
              <a:rPr lang="ja-JP" altLang="en-US" sz="679" b="1" dirty="0">
                <a:solidFill>
                  <a:schemeClr val="tx1"/>
                </a:solidFill>
              </a:rPr>
              <a:t>全</a:t>
            </a:r>
            <a:r>
              <a:rPr lang="en-US" altLang="ja-JP" sz="679" b="1" dirty="0">
                <a:solidFill>
                  <a:schemeClr val="tx1"/>
                </a:solidFill>
              </a:rPr>
              <a:t>9</a:t>
            </a:r>
            <a:r>
              <a:rPr lang="ja-JP" altLang="en-US" sz="679" b="1" dirty="0">
                <a:solidFill>
                  <a:schemeClr val="tx1"/>
                </a:solidFill>
              </a:rPr>
              <a:t>回）</a:t>
            </a:r>
            <a:r>
              <a:rPr lang="en-US" altLang="ja-JP" sz="679" dirty="0">
                <a:solidFill>
                  <a:schemeClr val="tx1"/>
                </a:solidFill>
              </a:rPr>
              <a:t>   </a:t>
            </a:r>
          </a:p>
          <a:p>
            <a:r>
              <a:rPr lang="ja-JP" altLang="en-US" sz="679" dirty="0"/>
              <a:t>　時間：木曜日　</a:t>
            </a:r>
            <a:r>
              <a:rPr lang="en-US" altLang="ja-JP" sz="679" dirty="0"/>
              <a:t>9:20〜10:20</a:t>
            </a:r>
          </a:p>
          <a:p>
            <a:r>
              <a:rPr lang="ja-JP" altLang="en-US" sz="679" dirty="0"/>
              <a:t>　日程：</a:t>
            </a:r>
            <a:r>
              <a:rPr lang="en-US" altLang="ja-JP" sz="679" dirty="0"/>
              <a:t> </a:t>
            </a:r>
          </a:p>
          <a:p>
            <a:r>
              <a:rPr lang="ja-JP" altLang="en-US" sz="593" dirty="0">
                <a:latin typeface="+mn-ea"/>
                <a:cs typeface="Times New Roman" panose="02020603050405020304" pitchFamily="18" charset="0"/>
              </a:rPr>
              <a:t>　健康の維持・増進。腰・膝痛予防の筋力トレーニング・ストレッ　　　チを行い、軽く汗をかく運動です。</a:t>
            </a:r>
            <a:endParaRPr lang="en-US" altLang="ja-JP" sz="679" dirty="0"/>
          </a:p>
        </p:txBody>
      </p:sp>
      <p:sp>
        <p:nvSpPr>
          <p:cNvPr id="14" name="角丸四角形 40">
            <a:extLst>
              <a:ext uri="{FF2B5EF4-FFF2-40B4-BE49-F238E27FC236}">
                <a16:creationId xmlns:a16="http://schemas.microsoft.com/office/drawing/2014/main" id="{558653A2-8B10-486A-A5D9-38738CF0E9D5}"/>
              </a:ext>
            </a:extLst>
          </p:cNvPr>
          <p:cNvSpPr/>
          <p:nvPr/>
        </p:nvSpPr>
        <p:spPr>
          <a:xfrm>
            <a:off x="7021296" y="7577289"/>
            <a:ext cx="2609656" cy="9172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sym typeface="Wingdings" pitchFamily="2" charset="2"/>
              </a:rPr>
              <a:t>骨盤調整（</a:t>
            </a:r>
            <a:r>
              <a:rPr lang="ja-JP" altLang="en-US" sz="766" b="1" dirty="0"/>
              <a:t>定員</a:t>
            </a:r>
            <a:r>
              <a:rPr lang="en-US" altLang="ja-JP" sz="766" b="1" dirty="0"/>
              <a:t>15</a:t>
            </a:r>
            <a:r>
              <a:rPr lang="ja-JP" altLang="en-US" sz="766" b="1" dirty="0"/>
              <a:t>名）　　  ～指導員：</a:t>
            </a:r>
            <a:r>
              <a:rPr lang="en-US" altLang="ja-JP" sz="766" b="1" dirty="0">
                <a:latin typeface="ＭＳ ゴシック" panose="020B0609070205080204" pitchFamily="49" charset="-128"/>
                <a:ea typeface="ＭＳ ゴシック" panose="020B0609070205080204" pitchFamily="49" charset="-128"/>
              </a:rPr>
              <a:t>FEP</a:t>
            </a:r>
            <a:r>
              <a:rPr lang="ja-JP" altLang="en-US" sz="766" b="1" dirty="0"/>
              <a:t>～</a:t>
            </a:r>
            <a:endParaRPr lang="en-US" altLang="ja-JP" sz="766" b="1" dirty="0"/>
          </a:p>
          <a:p>
            <a:endParaRPr lang="en-US" altLang="ja-JP" sz="427" b="1" dirty="0"/>
          </a:p>
          <a:p>
            <a:r>
              <a:rPr lang="ja-JP" altLang="en-US" sz="679" dirty="0"/>
              <a:t>　対象：</a:t>
            </a:r>
            <a:r>
              <a:rPr lang="en-US" altLang="ja-JP" sz="679" dirty="0"/>
              <a:t>16</a:t>
            </a:r>
            <a:r>
              <a:rPr lang="ja-JP" altLang="en-US" sz="679" dirty="0"/>
              <a:t>歳以上　　　　受講料：</a:t>
            </a:r>
            <a:r>
              <a:rPr lang="en-US" altLang="ja-JP" sz="679" b="1" dirty="0">
                <a:solidFill>
                  <a:srgbClr val="FF0000"/>
                </a:solidFill>
                <a:latin typeface="+mn-ea"/>
              </a:rPr>
              <a:t>¥10,800</a:t>
            </a:r>
            <a:r>
              <a:rPr lang="ja-JP" altLang="en-US" sz="679" b="1" dirty="0">
                <a:solidFill>
                  <a:schemeClr val="tx1"/>
                </a:solidFill>
                <a:latin typeface="+mn-ea"/>
              </a:rPr>
              <a:t>（</a:t>
            </a:r>
            <a:r>
              <a:rPr lang="ja-JP" altLang="en-US" sz="679" b="1" dirty="0">
                <a:solidFill>
                  <a:schemeClr val="tx1"/>
                </a:solidFill>
              </a:rPr>
              <a:t>全</a:t>
            </a:r>
            <a:r>
              <a:rPr lang="en-US" altLang="ja-JP" sz="679" b="1" dirty="0">
                <a:solidFill>
                  <a:schemeClr val="tx1"/>
                </a:solidFill>
              </a:rPr>
              <a:t>9</a:t>
            </a:r>
            <a:r>
              <a:rPr lang="ja-JP" altLang="en-US" sz="679" b="1" dirty="0">
                <a:solidFill>
                  <a:schemeClr val="tx1"/>
                </a:solidFill>
              </a:rPr>
              <a:t>回）</a:t>
            </a:r>
            <a:endParaRPr lang="en-US" altLang="ja-JP" sz="679" dirty="0"/>
          </a:p>
          <a:p>
            <a:r>
              <a:rPr lang="ja-JP" altLang="en-US" sz="679" dirty="0"/>
              <a:t>　時間：木曜日　</a:t>
            </a:r>
            <a:r>
              <a:rPr lang="en-US" altLang="ja-JP" sz="679" dirty="0"/>
              <a:t>10:30〜11:30</a:t>
            </a:r>
          </a:p>
          <a:p>
            <a:r>
              <a:rPr lang="ja-JP" altLang="en-US" sz="679" dirty="0"/>
              <a:t>　日程：　</a:t>
            </a:r>
            <a:r>
              <a:rPr lang="en-US" altLang="ja-JP" sz="679" dirty="0"/>
              <a:t>10/7</a:t>
            </a:r>
            <a:r>
              <a:rPr lang="ja-JP" altLang="en-US" sz="679" dirty="0"/>
              <a:t>，</a:t>
            </a:r>
            <a:r>
              <a:rPr lang="en-US" altLang="ja-JP" sz="679" dirty="0"/>
              <a:t>14</a:t>
            </a:r>
            <a:r>
              <a:rPr lang="ja-JP" altLang="en-US" sz="679" dirty="0"/>
              <a:t>，</a:t>
            </a:r>
            <a:r>
              <a:rPr lang="en-US" altLang="ja-JP" sz="679" dirty="0"/>
              <a:t>21</a:t>
            </a:r>
            <a:r>
              <a:rPr lang="ja-JP" altLang="en-US" sz="679" dirty="0"/>
              <a:t>　</a:t>
            </a:r>
            <a:r>
              <a:rPr lang="en-US" altLang="ja-JP" sz="679" dirty="0"/>
              <a:t>11/11</a:t>
            </a:r>
            <a:r>
              <a:rPr lang="ja-JP" altLang="en-US" sz="679" dirty="0"/>
              <a:t>，</a:t>
            </a:r>
            <a:r>
              <a:rPr lang="en-US" altLang="ja-JP" sz="679" dirty="0"/>
              <a:t>18</a:t>
            </a:r>
            <a:r>
              <a:rPr lang="ja-JP" altLang="en-US" sz="679" dirty="0"/>
              <a:t>，</a:t>
            </a:r>
            <a:r>
              <a:rPr lang="en-US" altLang="ja-JP" sz="679" dirty="0"/>
              <a:t>25</a:t>
            </a:r>
            <a:r>
              <a:rPr lang="ja-JP" altLang="en-US" sz="679" dirty="0"/>
              <a:t>　</a:t>
            </a:r>
            <a:r>
              <a:rPr lang="en-US" altLang="ja-JP" sz="679" dirty="0"/>
              <a:t>12/2</a:t>
            </a:r>
            <a:r>
              <a:rPr lang="ja-JP" altLang="en-US" sz="679" dirty="0"/>
              <a:t>，</a:t>
            </a:r>
            <a:r>
              <a:rPr lang="en-US" altLang="ja-JP" sz="679" dirty="0"/>
              <a:t>9</a:t>
            </a:r>
            <a:r>
              <a:rPr lang="ja-JP" altLang="en-US" sz="679" dirty="0"/>
              <a:t>，</a:t>
            </a:r>
            <a:r>
              <a:rPr lang="en-US" altLang="ja-JP" sz="679" dirty="0"/>
              <a:t>16</a:t>
            </a:r>
            <a:endParaRPr lang="ja-JP" altLang="en-US" sz="679" dirty="0"/>
          </a:p>
          <a:p>
            <a:pPr algn="ctr"/>
            <a:endParaRPr lang="ja-JP" altLang="en-US" sz="679" dirty="0"/>
          </a:p>
          <a:p>
            <a:pPr marL="75550" indent="-75550"/>
            <a:r>
              <a:rPr lang="ja-JP" altLang="en-US" sz="593" dirty="0"/>
              <a:t>　骨盤周りの筋肉を緩め、骨盤のゆがみを調整します。座った姿勢でのストレッチや調整で腰痛の予防にも効果的です。</a:t>
            </a:r>
            <a:endParaRPr lang="en-US" altLang="ja-JP" sz="593" dirty="0"/>
          </a:p>
          <a:p>
            <a:pPr marL="75550" indent="-75550"/>
            <a:endParaRPr lang="en-US" altLang="ja-JP" sz="511" dirty="0"/>
          </a:p>
        </p:txBody>
      </p:sp>
      <p:sp>
        <p:nvSpPr>
          <p:cNvPr id="15" name="角丸四角形 42">
            <a:extLst>
              <a:ext uri="{FF2B5EF4-FFF2-40B4-BE49-F238E27FC236}">
                <a16:creationId xmlns:a16="http://schemas.microsoft.com/office/drawing/2014/main" id="{B1A0B30F-E557-489B-8CEA-2300E5525086}"/>
              </a:ext>
            </a:extLst>
          </p:cNvPr>
          <p:cNvSpPr/>
          <p:nvPr/>
        </p:nvSpPr>
        <p:spPr>
          <a:xfrm>
            <a:off x="7149788" y="5469063"/>
            <a:ext cx="2597646" cy="714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sym typeface="Wingdings" pitchFamily="2" charset="2"/>
              </a:rPr>
              <a:t>ポールウォーキング（</a:t>
            </a:r>
            <a:r>
              <a:rPr lang="ja-JP" altLang="en-US" sz="766" b="1" dirty="0"/>
              <a:t>定員</a:t>
            </a:r>
            <a:r>
              <a:rPr lang="en-US" altLang="ja-JP" sz="766" b="1" dirty="0"/>
              <a:t>15</a:t>
            </a:r>
            <a:r>
              <a:rPr lang="ja-JP" altLang="en-US" sz="766" b="1" dirty="0"/>
              <a:t>名）　～指導員：</a:t>
            </a:r>
            <a:r>
              <a:rPr lang="en-US" altLang="ja-JP" sz="766" b="1" dirty="0">
                <a:latin typeface="ＭＳ ゴシック" panose="020B0609070205080204" pitchFamily="49" charset="-128"/>
                <a:ea typeface="ＭＳ ゴシック" panose="020B0609070205080204" pitchFamily="49" charset="-128"/>
              </a:rPr>
              <a:t>FEP</a:t>
            </a:r>
            <a:r>
              <a:rPr lang="ja-JP" altLang="en-US" sz="766" b="1" dirty="0"/>
              <a:t>～</a:t>
            </a:r>
            <a:endParaRPr lang="en-US" altLang="ja-JP" sz="766" b="1" dirty="0"/>
          </a:p>
          <a:p>
            <a:endParaRPr lang="en-US" altLang="ja-JP" sz="276" b="1" dirty="0"/>
          </a:p>
          <a:p>
            <a:r>
              <a:rPr lang="ja-JP" altLang="en-US" sz="679" dirty="0"/>
              <a:t>　対象：</a:t>
            </a:r>
            <a:r>
              <a:rPr lang="en-US" altLang="ja-JP" sz="679" dirty="0"/>
              <a:t>16</a:t>
            </a:r>
            <a:r>
              <a:rPr lang="ja-JP" altLang="en-US" sz="679" dirty="0"/>
              <a:t>歳以上　　　　受講料：</a:t>
            </a:r>
            <a:r>
              <a:rPr lang="ja-JP" altLang="en-US" sz="679" b="1" dirty="0">
                <a:solidFill>
                  <a:srgbClr val="FF0000"/>
                </a:solidFill>
                <a:latin typeface="+mn-ea"/>
              </a:rPr>
              <a:t>￥</a:t>
            </a:r>
            <a:r>
              <a:rPr lang="en-US" altLang="ja-JP" sz="679" b="1" dirty="0">
                <a:solidFill>
                  <a:srgbClr val="FF0000"/>
                </a:solidFill>
                <a:latin typeface="+mn-ea"/>
              </a:rPr>
              <a:t>500</a:t>
            </a:r>
            <a:r>
              <a:rPr lang="ja-JP" altLang="en-US" sz="679" dirty="0">
                <a:solidFill>
                  <a:schemeClr val="tx1"/>
                </a:solidFill>
              </a:rPr>
              <a:t>（</a:t>
            </a:r>
            <a:r>
              <a:rPr lang="ja-JP" altLang="en-US" sz="679" b="1" dirty="0">
                <a:solidFill>
                  <a:schemeClr val="tx1"/>
                </a:solidFill>
              </a:rPr>
              <a:t>各回</a:t>
            </a:r>
            <a:r>
              <a:rPr lang="ja-JP" altLang="en-US" sz="679" dirty="0">
                <a:solidFill>
                  <a:schemeClr val="tx1"/>
                </a:solidFill>
              </a:rPr>
              <a:t>）</a:t>
            </a:r>
            <a:r>
              <a:rPr lang="en-US" altLang="ja-JP" sz="679" dirty="0">
                <a:solidFill>
                  <a:schemeClr val="tx1"/>
                </a:solidFill>
              </a:rPr>
              <a:t>  </a:t>
            </a:r>
          </a:p>
          <a:p>
            <a:r>
              <a:rPr lang="ja-JP" altLang="en-US" sz="679" dirty="0"/>
              <a:t>　時間：第２木曜日　</a:t>
            </a:r>
            <a:r>
              <a:rPr lang="en-US" altLang="ja-JP" sz="679" dirty="0"/>
              <a:t>14:00〜16:00</a:t>
            </a:r>
          </a:p>
          <a:p>
            <a:pPr algn="l"/>
            <a:r>
              <a:rPr lang="ja-JP" altLang="en-US" sz="679" dirty="0"/>
              <a:t>　日程：</a:t>
            </a:r>
            <a:r>
              <a:rPr lang="en-US" altLang="ja-JP" sz="679" dirty="0"/>
              <a:t> 10/14</a:t>
            </a:r>
            <a:r>
              <a:rPr lang="ja-JP" altLang="en-US" sz="679" dirty="0"/>
              <a:t>　</a:t>
            </a:r>
            <a:r>
              <a:rPr lang="en-US" altLang="ja-JP" sz="679" dirty="0"/>
              <a:t>11/11</a:t>
            </a:r>
            <a:r>
              <a:rPr lang="ja-JP" altLang="en-US" sz="679" dirty="0"/>
              <a:t>　</a:t>
            </a:r>
            <a:r>
              <a:rPr lang="en-US" altLang="ja-JP" sz="679" dirty="0"/>
              <a:t>12/9</a:t>
            </a:r>
            <a:endParaRPr lang="ja-JP" altLang="en-US" sz="679" dirty="0"/>
          </a:p>
          <a:p>
            <a:r>
              <a:rPr lang="ja-JP" altLang="en-US" sz="679" dirty="0"/>
              <a:t>　</a:t>
            </a:r>
            <a:r>
              <a:rPr lang="en-US" altLang="ja-JP" sz="679" dirty="0"/>
              <a:t>2</a:t>
            </a:r>
            <a:r>
              <a:rPr lang="ja-JP" altLang="en-US" sz="679" dirty="0"/>
              <a:t>本のポールを使用し、正しい姿勢と安定したウォーキングを行います。（屋外を歩きます）</a:t>
            </a:r>
            <a:endParaRPr lang="en-US" altLang="ja-JP" sz="679" dirty="0"/>
          </a:p>
        </p:txBody>
      </p:sp>
      <p:sp>
        <p:nvSpPr>
          <p:cNvPr id="16" name="角丸四角形 43">
            <a:extLst>
              <a:ext uri="{FF2B5EF4-FFF2-40B4-BE49-F238E27FC236}">
                <a16:creationId xmlns:a16="http://schemas.microsoft.com/office/drawing/2014/main" id="{D45581F6-6D28-4EC1-A31C-D6573497191F}"/>
              </a:ext>
            </a:extLst>
          </p:cNvPr>
          <p:cNvSpPr/>
          <p:nvPr/>
        </p:nvSpPr>
        <p:spPr>
          <a:xfrm>
            <a:off x="7269816" y="3760536"/>
            <a:ext cx="2709529" cy="7117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sym typeface="Wingdings" pitchFamily="2" charset="2"/>
              </a:rPr>
              <a:t>ポールウォーキング（</a:t>
            </a:r>
            <a:r>
              <a:rPr lang="ja-JP" altLang="en-US" sz="766" b="1" dirty="0"/>
              <a:t>定員</a:t>
            </a:r>
            <a:r>
              <a:rPr lang="en-US" altLang="ja-JP" sz="766" b="1" dirty="0"/>
              <a:t>15</a:t>
            </a:r>
            <a:r>
              <a:rPr lang="ja-JP" altLang="en-US" sz="766" b="1" dirty="0"/>
              <a:t>名）</a:t>
            </a:r>
            <a:r>
              <a:rPr lang="ja-JP" altLang="en-US" sz="638" b="1" dirty="0"/>
              <a:t>～田園調布ｸﾞﾘｰﾝｺﾐｭﾆﾃｨ～</a:t>
            </a:r>
            <a:endParaRPr lang="en-US" altLang="ja-JP" sz="638" b="1" dirty="0"/>
          </a:p>
          <a:p>
            <a:endParaRPr lang="en-US" altLang="ja-JP" sz="276" b="1" dirty="0"/>
          </a:p>
          <a:p>
            <a:r>
              <a:rPr lang="ja-JP" altLang="en-US" sz="679" dirty="0"/>
              <a:t>　対象：</a:t>
            </a:r>
            <a:r>
              <a:rPr lang="en-US" altLang="ja-JP" sz="679" dirty="0"/>
              <a:t>16</a:t>
            </a:r>
            <a:r>
              <a:rPr lang="ja-JP" altLang="en-US" sz="679" dirty="0"/>
              <a:t>歳以上　　　　受講料：</a:t>
            </a:r>
            <a:r>
              <a:rPr lang="ja-JP" altLang="en-US" sz="679" b="1" dirty="0">
                <a:solidFill>
                  <a:srgbClr val="FF0000"/>
                </a:solidFill>
                <a:latin typeface="+mn-ea"/>
              </a:rPr>
              <a:t>￥</a:t>
            </a:r>
            <a:r>
              <a:rPr lang="en-US" altLang="ja-JP" sz="679" b="1" dirty="0">
                <a:solidFill>
                  <a:srgbClr val="FF0000"/>
                </a:solidFill>
                <a:latin typeface="+mn-ea"/>
              </a:rPr>
              <a:t>500</a:t>
            </a:r>
            <a:r>
              <a:rPr lang="ja-JP" altLang="en-US" sz="679" b="1" dirty="0">
                <a:solidFill>
                  <a:schemeClr val="tx1"/>
                </a:solidFill>
              </a:rPr>
              <a:t>（各回</a:t>
            </a:r>
            <a:r>
              <a:rPr lang="en-US" altLang="ja-JP" sz="679" dirty="0">
                <a:solidFill>
                  <a:schemeClr val="tx1"/>
                </a:solidFill>
              </a:rPr>
              <a:t> </a:t>
            </a:r>
            <a:r>
              <a:rPr lang="ja-JP" altLang="en-US" sz="679" dirty="0">
                <a:solidFill>
                  <a:schemeClr val="tx1"/>
                </a:solidFill>
              </a:rPr>
              <a:t>）</a:t>
            </a:r>
            <a:r>
              <a:rPr lang="en-US" altLang="ja-JP" sz="679" dirty="0">
                <a:solidFill>
                  <a:schemeClr val="tx1"/>
                </a:solidFill>
              </a:rPr>
              <a:t>  </a:t>
            </a:r>
          </a:p>
          <a:p>
            <a:r>
              <a:rPr lang="ja-JP" altLang="en-US" sz="679" dirty="0"/>
              <a:t>　時間：第３金曜日　</a:t>
            </a:r>
            <a:r>
              <a:rPr lang="en-US" altLang="ja-JP" sz="679" dirty="0"/>
              <a:t>10:00〜12:00</a:t>
            </a:r>
          </a:p>
          <a:p>
            <a:pPr algn="l"/>
            <a:r>
              <a:rPr lang="ja-JP" altLang="en-US" sz="679" dirty="0"/>
              <a:t>　日程：</a:t>
            </a:r>
            <a:r>
              <a:rPr lang="en-US" altLang="ja-JP" sz="679" dirty="0"/>
              <a:t>10/15</a:t>
            </a:r>
            <a:r>
              <a:rPr lang="ja-JP" altLang="en-US" sz="679" dirty="0"/>
              <a:t>　</a:t>
            </a:r>
            <a:r>
              <a:rPr lang="en-US" altLang="ja-JP" sz="679" dirty="0"/>
              <a:t>11/19</a:t>
            </a:r>
            <a:r>
              <a:rPr lang="ja-JP" altLang="en-US" sz="679" dirty="0"/>
              <a:t>　</a:t>
            </a:r>
            <a:r>
              <a:rPr lang="en-US" altLang="ja-JP" sz="679" dirty="0"/>
              <a:t>12/17</a:t>
            </a:r>
            <a:endParaRPr lang="ja-JP" altLang="en-US" sz="679" dirty="0"/>
          </a:p>
          <a:p>
            <a:pPr marL="75550" indent="-75550"/>
            <a:r>
              <a:rPr lang="ja-JP" altLang="en-US" sz="679" dirty="0"/>
              <a:t>　</a:t>
            </a:r>
            <a:r>
              <a:rPr lang="en-US" altLang="ja-JP" sz="679" dirty="0"/>
              <a:t>2</a:t>
            </a:r>
            <a:r>
              <a:rPr lang="ja-JP" altLang="en-US" sz="679" dirty="0"/>
              <a:t>本のポールを使用し、正しい姿勢と安定したウォーキングを行います。（屋外を歩きます）</a:t>
            </a:r>
            <a:endParaRPr lang="en-US" altLang="ja-JP" sz="679" dirty="0"/>
          </a:p>
        </p:txBody>
      </p:sp>
      <p:sp>
        <p:nvSpPr>
          <p:cNvPr id="17" name="角丸四角形 46">
            <a:extLst>
              <a:ext uri="{FF2B5EF4-FFF2-40B4-BE49-F238E27FC236}">
                <a16:creationId xmlns:a16="http://schemas.microsoft.com/office/drawing/2014/main" id="{6CACAF87-8621-445E-BBFC-4530A81EA4E6}"/>
              </a:ext>
            </a:extLst>
          </p:cNvPr>
          <p:cNvSpPr/>
          <p:nvPr/>
        </p:nvSpPr>
        <p:spPr>
          <a:xfrm>
            <a:off x="7100249" y="914784"/>
            <a:ext cx="2696722" cy="770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sym typeface="Wingdings" pitchFamily="2" charset="2"/>
              </a:rPr>
              <a:t>リラックスヨガ（</a:t>
            </a:r>
            <a:r>
              <a:rPr lang="ja-JP" altLang="en-US" sz="766" b="1" dirty="0"/>
              <a:t>定員</a:t>
            </a:r>
            <a:r>
              <a:rPr lang="en-US" altLang="ja-JP" sz="766" b="1" dirty="0">
                <a:latin typeface="+mn-ea"/>
              </a:rPr>
              <a:t>15</a:t>
            </a:r>
            <a:r>
              <a:rPr lang="ja-JP" altLang="en-US" sz="766" b="1" dirty="0"/>
              <a:t>名）　　～指導員：</a:t>
            </a:r>
            <a:r>
              <a:rPr lang="en-US" altLang="ja-JP" sz="766" b="1" dirty="0">
                <a:latin typeface="ＭＳ ゴシック" panose="020B0609070205080204" pitchFamily="49" charset="-128"/>
                <a:ea typeface="ＭＳ ゴシック" panose="020B0609070205080204" pitchFamily="49" charset="-128"/>
              </a:rPr>
              <a:t>FEP</a:t>
            </a:r>
            <a:r>
              <a:rPr lang="ja-JP" altLang="en-US" sz="766" b="1" dirty="0"/>
              <a:t>～</a:t>
            </a:r>
            <a:endParaRPr lang="en-US" altLang="ja-JP" sz="766" b="1" dirty="0"/>
          </a:p>
          <a:p>
            <a:endParaRPr lang="en-US" altLang="ja-JP" sz="427" b="1" dirty="0"/>
          </a:p>
          <a:p>
            <a:r>
              <a:rPr lang="ja-JP" altLang="en-US" sz="679" dirty="0"/>
              <a:t>　対象：</a:t>
            </a:r>
            <a:r>
              <a:rPr lang="en-US" altLang="ja-JP" sz="679" dirty="0"/>
              <a:t>16</a:t>
            </a:r>
            <a:r>
              <a:rPr lang="ja-JP" altLang="en-US" sz="679" dirty="0"/>
              <a:t>歳以上</a:t>
            </a:r>
            <a:r>
              <a:rPr lang="en-US" altLang="ja-JP" sz="679" dirty="0"/>
              <a:t>                 </a:t>
            </a:r>
            <a:r>
              <a:rPr lang="ja-JP" altLang="en-US" sz="679" dirty="0"/>
              <a:t>受講料：</a:t>
            </a:r>
            <a:r>
              <a:rPr lang="ja-JP" altLang="en-US" sz="679" b="1" dirty="0">
                <a:solidFill>
                  <a:srgbClr val="FF0000"/>
                </a:solidFill>
                <a:latin typeface="+mn-ea"/>
              </a:rPr>
              <a:t>￥</a:t>
            </a:r>
            <a:r>
              <a:rPr lang="en-US" altLang="ja-JP" sz="679" b="1" dirty="0">
                <a:solidFill>
                  <a:srgbClr val="FF0000"/>
                </a:solidFill>
                <a:latin typeface="+mn-ea"/>
              </a:rPr>
              <a:t>10,800</a:t>
            </a:r>
            <a:r>
              <a:rPr lang="ja-JP" altLang="en-US" sz="679" b="1" dirty="0">
                <a:solidFill>
                  <a:srgbClr val="FF0000"/>
                </a:solidFill>
                <a:latin typeface="+mn-ea"/>
              </a:rPr>
              <a:t>　</a:t>
            </a:r>
            <a:r>
              <a:rPr lang="ja-JP" altLang="en-US" sz="679" b="1" dirty="0">
                <a:solidFill>
                  <a:schemeClr val="tx1"/>
                </a:solidFill>
                <a:latin typeface="+mn-ea"/>
              </a:rPr>
              <a:t>（</a:t>
            </a:r>
            <a:r>
              <a:rPr lang="ja-JP" altLang="en-US" sz="679" b="1" dirty="0">
                <a:solidFill>
                  <a:schemeClr val="tx1"/>
                </a:solidFill>
              </a:rPr>
              <a:t>全</a:t>
            </a:r>
            <a:r>
              <a:rPr lang="en-US" altLang="ja-JP" sz="679" b="1" dirty="0">
                <a:solidFill>
                  <a:schemeClr val="tx1"/>
                </a:solidFill>
              </a:rPr>
              <a:t>9</a:t>
            </a:r>
            <a:r>
              <a:rPr lang="ja-JP" altLang="en-US" sz="679" b="1" dirty="0">
                <a:solidFill>
                  <a:schemeClr val="tx1"/>
                </a:solidFill>
              </a:rPr>
              <a:t>回）</a:t>
            </a:r>
            <a:endParaRPr lang="en-US" altLang="ja-JP" sz="679" dirty="0">
              <a:solidFill>
                <a:schemeClr val="tx1"/>
              </a:solidFill>
            </a:endParaRPr>
          </a:p>
          <a:p>
            <a:r>
              <a:rPr lang="ja-JP" altLang="en-US" sz="679" dirty="0"/>
              <a:t>　時間：土曜日　</a:t>
            </a:r>
            <a:r>
              <a:rPr lang="en-US" altLang="ja-JP" sz="679" dirty="0"/>
              <a:t>16:40〜17:40</a:t>
            </a:r>
          </a:p>
          <a:p>
            <a:r>
              <a:rPr lang="ja-JP" altLang="en-US" sz="679" dirty="0"/>
              <a:t>　日程：</a:t>
            </a:r>
            <a:r>
              <a:rPr lang="en-US" altLang="ja-JP" sz="679" dirty="0"/>
              <a:t> 10/9</a:t>
            </a:r>
            <a:r>
              <a:rPr lang="ja-JP" altLang="en-US" sz="679" dirty="0"/>
              <a:t>，</a:t>
            </a:r>
            <a:r>
              <a:rPr lang="en-US" altLang="ja-JP" sz="679" dirty="0"/>
              <a:t>16</a:t>
            </a:r>
            <a:r>
              <a:rPr lang="ja-JP" altLang="en-US" sz="679" dirty="0"/>
              <a:t>，</a:t>
            </a:r>
            <a:r>
              <a:rPr lang="en-US" altLang="ja-JP" sz="679" dirty="0"/>
              <a:t>23</a:t>
            </a:r>
            <a:r>
              <a:rPr lang="ja-JP" altLang="en-US" sz="679" dirty="0"/>
              <a:t>　</a:t>
            </a:r>
            <a:r>
              <a:rPr lang="en-US" altLang="ja-JP" sz="679" dirty="0"/>
              <a:t>11/13</a:t>
            </a:r>
            <a:r>
              <a:rPr lang="ja-JP" altLang="en-US" sz="679" dirty="0"/>
              <a:t>，</a:t>
            </a:r>
            <a:r>
              <a:rPr lang="en-US" altLang="ja-JP" sz="679" dirty="0"/>
              <a:t>20</a:t>
            </a:r>
            <a:r>
              <a:rPr lang="ja-JP" altLang="en-US" sz="679" dirty="0"/>
              <a:t>，</a:t>
            </a:r>
            <a:r>
              <a:rPr lang="en-US" altLang="ja-JP" sz="679" dirty="0"/>
              <a:t>27</a:t>
            </a:r>
            <a:r>
              <a:rPr lang="ja-JP" altLang="en-US" sz="679" dirty="0"/>
              <a:t>　</a:t>
            </a:r>
            <a:r>
              <a:rPr lang="en-US" altLang="ja-JP" sz="679" dirty="0"/>
              <a:t>12/4</a:t>
            </a:r>
            <a:r>
              <a:rPr lang="ja-JP" altLang="en-US" sz="679" dirty="0"/>
              <a:t>，</a:t>
            </a:r>
            <a:r>
              <a:rPr lang="en-US" altLang="ja-JP" sz="679" dirty="0"/>
              <a:t>11</a:t>
            </a:r>
            <a:r>
              <a:rPr lang="ja-JP" altLang="en-US" sz="679" dirty="0"/>
              <a:t>，</a:t>
            </a:r>
            <a:r>
              <a:rPr lang="en-US" altLang="ja-JP" sz="679" dirty="0"/>
              <a:t>18</a:t>
            </a:r>
            <a:endParaRPr lang="ja-JP" altLang="en-US" sz="679" dirty="0"/>
          </a:p>
          <a:p>
            <a:r>
              <a:rPr lang="ja-JP" altLang="en-US" sz="593" dirty="0">
                <a:solidFill>
                  <a:prstClr val="black"/>
                </a:solidFill>
              </a:rPr>
              <a:t>ハタヨガの基礎からバリエーションを加えた内容です。初心者の方でも無理なくご参加できます。</a:t>
            </a:r>
            <a:endParaRPr lang="en-US" altLang="ja-JP" sz="593" dirty="0">
              <a:solidFill>
                <a:prstClr val="black"/>
              </a:solidFill>
            </a:endParaRPr>
          </a:p>
        </p:txBody>
      </p:sp>
      <p:sp>
        <p:nvSpPr>
          <p:cNvPr id="18" name="角丸四角形 46">
            <a:extLst>
              <a:ext uri="{FF2B5EF4-FFF2-40B4-BE49-F238E27FC236}">
                <a16:creationId xmlns:a16="http://schemas.microsoft.com/office/drawing/2014/main" id="{B1AC558A-73C7-4914-BAC9-FA2E89AC568A}"/>
              </a:ext>
            </a:extLst>
          </p:cNvPr>
          <p:cNvSpPr/>
          <p:nvPr/>
        </p:nvSpPr>
        <p:spPr>
          <a:xfrm>
            <a:off x="7269816" y="2142972"/>
            <a:ext cx="2709529" cy="837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766" b="1" dirty="0">
                <a:sym typeface="Wingdings" pitchFamily="2" charset="2"/>
              </a:rPr>
              <a:t>ピラティス（</a:t>
            </a:r>
            <a:r>
              <a:rPr lang="ja-JP" altLang="en-US" sz="766" b="1" dirty="0"/>
              <a:t>定員</a:t>
            </a:r>
            <a:r>
              <a:rPr lang="en-US" altLang="ja-JP" sz="766" b="1" dirty="0"/>
              <a:t>15</a:t>
            </a:r>
            <a:r>
              <a:rPr lang="ja-JP" altLang="en-US" sz="766" b="1" dirty="0"/>
              <a:t>名）　　～指導員：</a:t>
            </a:r>
            <a:r>
              <a:rPr lang="en-US" altLang="ja-JP" sz="766" b="1" dirty="0">
                <a:latin typeface="ＭＳ ゴシック" panose="020B0609070205080204" pitchFamily="49" charset="-128"/>
                <a:ea typeface="ＭＳ ゴシック" panose="020B0609070205080204" pitchFamily="49" charset="-128"/>
              </a:rPr>
              <a:t>FEP</a:t>
            </a:r>
            <a:r>
              <a:rPr lang="ja-JP" altLang="en-US" sz="766" b="1" dirty="0"/>
              <a:t>～</a:t>
            </a:r>
            <a:endParaRPr lang="en-US" altLang="ja-JP" sz="766" b="1" dirty="0"/>
          </a:p>
          <a:p>
            <a:endParaRPr lang="en-US" altLang="ja-JP" sz="276" b="1" dirty="0"/>
          </a:p>
          <a:p>
            <a:r>
              <a:rPr lang="ja-JP" altLang="en-US" sz="679" dirty="0"/>
              <a:t>　対象：</a:t>
            </a:r>
            <a:r>
              <a:rPr lang="en-US" altLang="ja-JP" sz="679" dirty="0"/>
              <a:t>16</a:t>
            </a:r>
            <a:r>
              <a:rPr lang="ja-JP" altLang="en-US" sz="679" dirty="0"/>
              <a:t>歳以上　　　　受講料：</a:t>
            </a:r>
            <a:r>
              <a:rPr lang="ja-JP" altLang="en-US" sz="679" b="1" dirty="0">
                <a:solidFill>
                  <a:srgbClr val="FF0000"/>
                </a:solidFill>
                <a:latin typeface="+mn-ea"/>
              </a:rPr>
              <a:t>￥</a:t>
            </a:r>
            <a:r>
              <a:rPr lang="en-US" altLang="ja-JP" sz="679" b="1" dirty="0">
                <a:solidFill>
                  <a:srgbClr val="FF0000"/>
                </a:solidFill>
                <a:latin typeface="+mn-ea"/>
              </a:rPr>
              <a:t>10,800</a:t>
            </a:r>
            <a:r>
              <a:rPr lang="ja-JP" altLang="en-US" sz="679" b="1" dirty="0">
                <a:solidFill>
                  <a:srgbClr val="FF0000"/>
                </a:solidFill>
                <a:latin typeface="+mn-ea"/>
              </a:rPr>
              <a:t>　</a:t>
            </a:r>
            <a:r>
              <a:rPr lang="ja-JP" altLang="en-US" sz="679" b="1" dirty="0">
                <a:solidFill>
                  <a:schemeClr val="tx1"/>
                </a:solidFill>
              </a:rPr>
              <a:t>（全</a:t>
            </a:r>
            <a:r>
              <a:rPr lang="en-US" altLang="ja-JP" sz="679" b="1" dirty="0">
                <a:solidFill>
                  <a:schemeClr val="tx1"/>
                </a:solidFill>
              </a:rPr>
              <a:t>9</a:t>
            </a:r>
            <a:r>
              <a:rPr lang="ja-JP" altLang="en-US" sz="679" b="1" dirty="0">
                <a:solidFill>
                  <a:schemeClr val="tx1"/>
                </a:solidFill>
              </a:rPr>
              <a:t>回）</a:t>
            </a:r>
            <a:r>
              <a:rPr lang="en-US" altLang="ja-JP" sz="679" dirty="0"/>
              <a:t>   </a:t>
            </a:r>
          </a:p>
          <a:p>
            <a:r>
              <a:rPr lang="ja-JP" altLang="en-US" sz="679" dirty="0"/>
              <a:t>　時間：木曜日　</a:t>
            </a:r>
            <a:r>
              <a:rPr lang="en-US" altLang="ja-JP" sz="679" dirty="0"/>
              <a:t>11:40〜12:40</a:t>
            </a:r>
          </a:p>
          <a:p>
            <a:r>
              <a:rPr lang="ja-JP" altLang="en-US" sz="679" dirty="0"/>
              <a:t>　日程：</a:t>
            </a:r>
            <a:r>
              <a:rPr lang="en-US" altLang="ja-JP" sz="511" dirty="0"/>
              <a:t>10/7</a:t>
            </a:r>
            <a:r>
              <a:rPr lang="ja-JP" altLang="en-US" sz="511" dirty="0"/>
              <a:t>，</a:t>
            </a:r>
            <a:r>
              <a:rPr lang="en-US" altLang="ja-JP" sz="511" dirty="0"/>
              <a:t>14</a:t>
            </a:r>
            <a:r>
              <a:rPr lang="ja-JP" altLang="en-US" sz="511" dirty="0"/>
              <a:t>，</a:t>
            </a:r>
            <a:r>
              <a:rPr lang="en-US" altLang="ja-JP" sz="511" dirty="0"/>
              <a:t>21</a:t>
            </a:r>
            <a:r>
              <a:rPr lang="ja-JP" altLang="en-US" sz="511" dirty="0"/>
              <a:t>　</a:t>
            </a:r>
            <a:r>
              <a:rPr lang="en-US" altLang="ja-JP" sz="511" dirty="0"/>
              <a:t>11/11</a:t>
            </a:r>
            <a:r>
              <a:rPr lang="ja-JP" altLang="en-US" sz="511" dirty="0"/>
              <a:t>，</a:t>
            </a:r>
            <a:r>
              <a:rPr lang="en-US" altLang="ja-JP" sz="511" dirty="0"/>
              <a:t>18</a:t>
            </a:r>
            <a:r>
              <a:rPr lang="ja-JP" altLang="en-US" sz="511" dirty="0"/>
              <a:t>，</a:t>
            </a:r>
            <a:r>
              <a:rPr lang="en-US" altLang="ja-JP" sz="511" dirty="0"/>
              <a:t>25</a:t>
            </a:r>
            <a:r>
              <a:rPr lang="ja-JP" altLang="en-US" sz="511" dirty="0"/>
              <a:t>　</a:t>
            </a:r>
            <a:r>
              <a:rPr lang="en-US" altLang="ja-JP" sz="511" dirty="0"/>
              <a:t>12/2</a:t>
            </a:r>
            <a:r>
              <a:rPr lang="ja-JP" altLang="en-US" sz="511" dirty="0"/>
              <a:t>，</a:t>
            </a:r>
            <a:r>
              <a:rPr lang="en-US" altLang="ja-JP" sz="511" dirty="0"/>
              <a:t>9</a:t>
            </a:r>
            <a:r>
              <a:rPr lang="ja-JP" altLang="en-US" sz="511" dirty="0"/>
              <a:t>，</a:t>
            </a:r>
            <a:r>
              <a:rPr lang="en-US" altLang="ja-JP" sz="511" dirty="0"/>
              <a:t>16</a:t>
            </a:r>
            <a:endParaRPr lang="ja-JP" altLang="en-US" sz="511" dirty="0"/>
          </a:p>
          <a:p>
            <a:endParaRPr lang="en-US" altLang="ja-JP" sz="511" dirty="0"/>
          </a:p>
          <a:p>
            <a:endParaRPr lang="en-US" altLang="ja-JP" sz="593" dirty="0"/>
          </a:p>
          <a:p>
            <a:endParaRPr lang="en-US" altLang="ja-JP" sz="593" dirty="0"/>
          </a:p>
          <a:p>
            <a:endParaRPr lang="en-US" altLang="ja-JP" sz="593" dirty="0"/>
          </a:p>
        </p:txBody>
      </p:sp>
      <p:graphicFrame>
        <p:nvGraphicFramePr>
          <p:cNvPr id="19" name="表 18">
            <a:extLst>
              <a:ext uri="{FF2B5EF4-FFF2-40B4-BE49-F238E27FC236}">
                <a16:creationId xmlns:a16="http://schemas.microsoft.com/office/drawing/2014/main" id="{5F6AA188-4C54-416E-B590-CB8B0FC523DE}"/>
              </a:ext>
            </a:extLst>
          </p:cNvPr>
          <p:cNvGraphicFramePr>
            <a:graphicFrameLocks noGrp="1"/>
          </p:cNvGraphicFramePr>
          <p:nvPr/>
        </p:nvGraphicFramePr>
        <p:xfrm>
          <a:off x="7400973" y="2638466"/>
          <a:ext cx="2447216" cy="365760"/>
        </p:xfrm>
        <a:graphic>
          <a:graphicData uri="http://schemas.openxmlformats.org/drawingml/2006/table">
            <a:tbl>
              <a:tblPr firstRow="1" firstCol="1" bandRow="1"/>
              <a:tblGrid>
                <a:gridCol w="2447216">
                  <a:extLst>
                    <a:ext uri="{9D8B030D-6E8A-4147-A177-3AD203B41FA5}">
                      <a16:colId xmlns:a16="http://schemas.microsoft.com/office/drawing/2014/main" val="4245332822"/>
                    </a:ext>
                  </a:extLst>
                </a:gridCol>
              </a:tblGrid>
              <a:tr h="364829">
                <a:tc>
                  <a:txBody>
                    <a:bodyPr/>
                    <a:lstStyle/>
                    <a:p>
                      <a:pPr algn="just"/>
                      <a:r>
                        <a:rPr lang="ja-JP" altLang="en-US" sz="600" kern="100" dirty="0">
                          <a:effectLst/>
                          <a:latin typeface="+mn-ea"/>
                          <a:ea typeface="+mn-ea"/>
                          <a:cs typeface="Times New Roman" panose="02020603050405020304" pitchFamily="18" charset="0"/>
                        </a:rPr>
                        <a:t>リハビリとしてできたエクササイズのため、身体に負担をかけず強くしなやかな筋肉をつけることができます。お腹周りを中心に深層の筋肉を意識し鍛え、骨盤や背骨、肩などの骨格のゆがみや偏りを正しい位置へと整えることに重点を置きます。</a:t>
                      </a:r>
                      <a:endParaRPr lang="ja-JP" sz="600" kern="100" dirty="0">
                        <a:effectLst/>
                        <a:latin typeface="+mn-ea"/>
                        <a:ea typeface="+mn-ea"/>
                        <a:cs typeface="Times New Roman" panose="02020603050405020304" pitchFamily="18" charset="0"/>
                      </a:endParaRPr>
                    </a:p>
                  </a:txBody>
                  <a:tcPr marL="41234" marR="412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266469"/>
                  </a:ext>
                </a:extLst>
              </a:tr>
            </a:tbl>
          </a:graphicData>
        </a:graphic>
      </p:graphicFrame>
      <p:sp>
        <p:nvSpPr>
          <p:cNvPr id="25" name="四角形: 角を丸くする 24">
            <a:extLst>
              <a:ext uri="{FF2B5EF4-FFF2-40B4-BE49-F238E27FC236}">
                <a16:creationId xmlns:a16="http://schemas.microsoft.com/office/drawing/2014/main" id="{61073BC7-C9BD-447B-AC85-0C2C4236F32D}"/>
              </a:ext>
            </a:extLst>
          </p:cNvPr>
          <p:cNvSpPr/>
          <p:nvPr/>
        </p:nvSpPr>
        <p:spPr>
          <a:xfrm>
            <a:off x="122291" y="1404852"/>
            <a:ext cx="2140573" cy="157060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ママヨガ</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ヨガで体の調子を整えるコンディショニングをしていきます。肩こり、腰痛など整えていきませんか？初心者から経験者まで楽しめる内容です。赤ちゃん連れも</a:t>
            </a:r>
            <a:r>
              <a:rPr kumimoji="0"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OK</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です。</a:t>
            </a:r>
            <a:r>
              <a:rPr kumimoji="0"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保育はありません）</a:t>
            </a:r>
          </a:p>
        </p:txBody>
      </p:sp>
      <p:sp>
        <p:nvSpPr>
          <p:cNvPr id="59" name="四角形: 角を丸くする 58">
            <a:extLst>
              <a:ext uri="{FF2B5EF4-FFF2-40B4-BE49-F238E27FC236}">
                <a16:creationId xmlns:a16="http://schemas.microsoft.com/office/drawing/2014/main" id="{A635A67B-B746-429F-A542-B98ABE8EFD68}"/>
              </a:ext>
            </a:extLst>
          </p:cNvPr>
          <p:cNvSpPr/>
          <p:nvPr/>
        </p:nvSpPr>
        <p:spPr>
          <a:xfrm>
            <a:off x="220991" y="1098040"/>
            <a:ext cx="1349774" cy="3059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HG丸ｺﾞｼｯｸM-PRO" panose="020F0600000000000000" pitchFamily="50" charset="-128"/>
                <a:ea typeface="HG丸ｺﾞｼｯｸM-PRO" panose="020F0600000000000000" pitchFamily="50" charset="-128"/>
              </a:rPr>
              <a:t>多目的スタジオ</a:t>
            </a:r>
          </a:p>
        </p:txBody>
      </p:sp>
      <p:sp>
        <p:nvSpPr>
          <p:cNvPr id="61" name="四角形: 角を丸くする 60">
            <a:extLst>
              <a:ext uri="{FF2B5EF4-FFF2-40B4-BE49-F238E27FC236}">
                <a16:creationId xmlns:a16="http://schemas.microsoft.com/office/drawing/2014/main" id="{4105B892-B51D-49CA-967D-CA9AB9334874}"/>
              </a:ext>
            </a:extLst>
          </p:cNvPr>
          <p:cNvSpPr/>
          <p:nvPr/>
        </p:nvSpPr>
        <p:spPr>
          <a:xfrm>
            <a:off x="220992" y="6962811"/>
            <a:ext cx="1349773" cy="3059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会　議　室</a:t>
            </a:r>
          </a:p>
        </p:txBody>
      </p:sp>
      <p:sp>
        <p:nvSpPr>
          <p:cNvPr id="62" name="四角形: 角を丸くする 61">
            <a:extLst>
              <a:ext uri="{FF2B5EF4-FFF2-40B4-BE49-F238E27FC236}">
                <a16:creationId xmlns:a16="http://schemas.microsoft.com/office/drawing/2014/main" id="{9C177EF1-3D12-4DCA-843D-914C7DD9ED69}"/>
              </a:ext>
            </a:extLst>
          </p:cNvPr>
          <p:cNvSpPr/>
          <p:nvPr/>
        </p:nvSpPr>
        <p:spPr>
          <a:xfrm>
            <a:off x="2522575" y="6957984"/>
            <a:ext cx="1347991" cy="3156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HG丸ｺﾞｼｯｸM-PRO" panose="020F0600000000000000" pitchFamily="50" charset="-128"/>
                <a:ea typeface="HG丸ｺﾞｼｯｸM-PRO" panose="020F0600000000000000" pitchFamily="50" charset="-128"/>
              </a:rPr>
              <a:t>屋　外</a:t>
            </a:r>
          </a:p>
        </p:txBody>
      </p:sp>
      <p:sp>
        <p:nvSpPr>
          <p:cNvPr id="5" name="テキスト ボックス 4">
            <a:extLst>
              <a:ext uri="{FF2B5EF4-FFF2-40B4-BE49-F238E27FC236}">
                <a16:creationId xmlns:a16="http://schemas.microsoft.com/office/drawing/2014/main" id="{8E8D1950-E7FC-4486-9430-0BAACE235532}"/>
              </a:ext>
            </a:extLst>
          </p:cNvPr>
          <p:cNvSpPr txBox="1"/>
          <p:nvPr/>
        </p:nvSpPr>
        <p:spPr>
          <a:xfrm>
            <a:off x="-7039408" y="5337768"/>
            <a:ext cx="1492216" cy="318825"/>
          </a:xfrm>
          <a:prstGeom prst="rect">
            <a:avLst/>
          </a:prstGeom>
          <a:noFill/>
          <a:ln>
            <a:noFill/>
          </a:ln>
        </p:spPr>
        <p:txBody>
          <a:bodyPr wrap="square" rtlCol="0">
            <a:spAutoFit/>
          </a:bodyPr>
          <a:lstStyle/>
          <a:p>
            <a:r>
              <a:rPr lang="en-US" altLang="ja-JP" sz="1473" b="1" dirty="0">
                <a:solidFill>
                  <a:srgbClr val="FF0000"/>
                </a:solidFill>
                <a:latin typeface="HG丸ｺﾞｼｯｸM-PRO" panose="020F0600000000000000" pitchFamily="50" charset="-128"/>
                <a:ea typeface="HG丸ｺﾞｼｯｸM-PRO" panose="020F0600000000000000" pitchFamily="50" charset="-128"/>
              </a:rPr>
              <a:t>【</a:t>
            </a:r>
            <a:r>
              <a:rPr lang="ja-JP" altLang="en-US" sz="1473" b="1" dirty="0">
                <a:solidFill>
                  <a:srgbClr val="FF0000"/>
                </a:solidFill>
                <a:latin typeface="HG丸ｺﾞｼｯｸM-PRO" panose="020F0600000000000000" pitchFamily="50" charset="-128"/>
                <a:ea typeface="HG丸ｺﾞｼｯｸM-PRO" panose="020F0600000000000000" pitchFamily="50" charset="-128"/>
              </a:rPr>
              <a:t>お申込み</a:t>
            </a:r>
            <a:r>
              <a:rPr lang="en-US" altLang="ja-JP" sz="1473"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1473"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FDFBD542-8AC0-43F0-8E93-7F7A9761A0AC}"/>
              </a:ext>
            </a:extLst>
          </p:cNvPr>
          <p:cNvSpPr/>
          <p:nvPr/>
        </p:nvSpPr>
        <p:spPr>
          <a:xfrm>
            <a:off x="2394021" y="1433621"/>
            <a:ext cx="2140573" cy="1570605"/>
          </a:xfrm>
          <a:prstGeom prst="roundRect">
            <a:avLst>
              <a:gd name="adj"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ベーシックヨガ</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12</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呼吸やヨガのポーズをベースに、季節に合わせた内容となっています。ヨガが初めての方や基本を学びたい方、身体が硬い方も丁寧にレクチャーします。</a:t>
            </a:r>
          </a:p>
        </p:txBody>
      </p:sp>
      <p:sp>
        <p:nvSpPr>
          <p:cNvPr id="29" name="四角形: 角を丸くする 28">
            <a:extLst>
              <a:ext uri="{FF2B5EF4-FFF2-40B4-BE49-F238E27FC236}">
                <a16:creationId xmlns:a16="http://schemas.microsoft.com/office/drawing/2014/main" id="{83DD9E79-7C09-4677-A9F6-A7BE8BD0C45C}"/>
              </a:ext>
            </a:extLst>
          </p:cNvPr>
          <p:cNvSpPr/>
          <p:nvPr/>
        </p:nvSpPr>
        <p:spPr>
          <a:xfrm>
            <a:off x="4590704" y="1434853"/>
            <a:ext cx="2140573" cy="157060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NEW</a:t>
            </a:r>
            <a:r>
              <a:rPr kumimoji="0" lang="ja-JP" altLang="en-US" sz="1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　</a:t>
            </a: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かんたんエアロ</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13</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14</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ja-JP" sz="8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エアロビクスが初めての方向けの基本的な動きを習得するクラスです。有酸素運動を行うことで、脂肪を効率よく燃焼することができます！音楽に合わせて楽しく動くことでストレス発散にも効果的です！</a:t>
            </a:r>
          </a:p>
        </p:txBody>
      </p:sp>
      <p:sp>
        <p:nvSpPr>
          <p:cNvPr id="75" name="テキスト ボックス 74">
            <a:extLst>
              <a:ext uri="{FF2B5EF4-FFF2-40B4-BE49-F238E27FC236}">
                <a16:creationId xmlns:a16="http://schemas.microsoft.com/office/drawing/2014/main" id="{1AF82254-EBB2-489E-9435-032858ECD854}"/>
              </a:ext>
            </a:extLst>
          </p:cNvPr>
          <p:cNvSpPr txBox="1"/>
          <p:nvPr/>
        </p:nvSpPr>
        <p:spPr>
          <a:xfrm>
            <a:off x="-7194552" y="5841376"/>
            <a:ext cx="5885057" cy="1225541"/>
          </a:xfrm>
          <a:prstGeom prst="rect">
            <a:avLst/>
          </a:prstGeom>
          <a:noFill/>
          <a:ln>
            <a:noFill/>
          </a:ln>
        </p:spPr>
        <p:txBody>
          <a:bodyPr wrap="square" rtlCol="0">
            <a:spAutoFit/>
          </a:bodyPr>
          <a:lstStyle/>
          <a:p>
            <a:endParaRPr lang="en-US" altLang="ja-JP" sz="921" dirty="0">
              <a:latin typeface="HG丸ｺﾞｼｯｸM-PRO" panose="020F0600000000000000" pitchFamily="50" charset="-128"/>
              <a:ea typeface="HG丸ｺﾞｼｯｸM-PRO" panose="020F0600000000000000" pitchFamily="50" charset="-128"/>
            </a:endParaRPr>
          </a:p>
          <a:p>
            <a:r>
              <a:rPr lang="ja-JP" altLang="en-US" sz="829" dirty="0">
                <a:latin typeface="HG丸ｺﾞｼｯｸM-PRO" panose="020F0600000000000000" pitchFamily="50" charset="-128"/>
                <a:ea typeface="HG丸ｺﾞｼｯｸM-PRO" panose="020F0600000000000000" pitchFamily="50" charset="-128"/>
              </a:rPr>
              <a:t>・ハガキ</a:t>
            </a:r>
            <a:r>
              <a:rPr lang="en-US" altLang="ja-JP" sz="829" dirty="0">
                <a:latin typeface="HG丸ｺﾞｼｯｸM-PRO" panose="020F0600000000000000" pitchFamily="50" charset="-128"/>
                <a:ea typeface="HG丸ｺﾞｼｯｸM-PRO" panose="020F0600000000000000" pitchFamily="50" charset="-128"/>
              </a:rPr>
              <a:t>1</a:t>
            </a:r>
            <a:r>
              <a:rPr lang="ja-JP" altLang="en-US" sz="829" dirty="0">
                <a:latin typeface="HG丸ｺﾞｼｯｸM-PRO" panose="020F0600000000000000" pitchFamily="50" charset="-128"/>
                <a:ea typeface="HG丸ｺﾞｼｯｸM-PRO" panose="020F0600000000000000" pitchFamily="50" charset="-128"/>
              </a:rPr>
              <a:t>枚につき</a:t>
            </a:r>
            <a:r>
              <a:rPr lang="en-US" altLang="ja-JP" sz="829" dirty="0">
                <a:latin typeface="HG丸ｺﾞｼｯｸM-PRO" panose="020F0600000000000000" pitchFamily="50" charset="-128"/>
                <a:ea typeface="HG丸ｺﾞｼｯｸM-PRO" panose="020F0600000000000000" pitchFamily="50" charset="-128"/>
              </a:rPr>
              <a:t>1</a:t>
            </a:r>
            <a:r>
              <a:rPr lang="ja-JP" altLang="en-US" sz="829" dirty="0">
                <a:latin typeface="HG丸ｺﾞｼｯｸM-PRO" panose="020F0600000000000000" pitchFamily="50" charset="-128"/>
                <a:ea typeface="HG丸ｺﾞｼｯｸM-PRO" panose="020F0600000000000000" pitchFamily="50" charset="-128"/>
              </a:rPr>
              <a:t>教室の申込みをお願いします。</a:t>
            </a:r>
            <a:endParaRPr lang="en-US" altLang="ja-JP" sz="829" dirty="0">
              <a:latin typeface="HG丸ｺﾞｼｯｸM-PRO" panose="020F0600000000000000" pitchFamily="50" charset="-128"/>
              <a:ea typeface="HG丸ｺﾞｼｯｸM-PRO" panose="020F0600000000000000" pitchFamily="50" charset="-128"/>
            </a:endParaRPr>
          </a:p>
          <a:p>
            <a:pPr marL="166640" indent="-166640"/>
            <a:r>
              <a:rPr lang="ja-JP" altLang="en-US" sz="829" b="1" dirty="0">
                <a:latin typeface="HG丸ｺﾞｼｯｸM-PRO" panose="020F0600000000000000" pitchFamily="50" charset="-128"/>
                <a:ea typeface="HG丸ｺﾞｼｯｸM-PRO" panose="020F0600000000000000" pitchFamily="50" charset="-128"/>
              </a:rPr>
              <a:t>・</a:t>
            </a:r>
            <a:r>
              <a:rPr lang="ja-JP" altLang="en-US" sz="829" dirty="0">
                <a:latin typeface="HG丸ｺﾞｼｯｸM-PRO" panose="020F0600000000000000" pitchFamily="50" charset="-128"/>
                <a:ea typeface="HG丸ｺﾞｼｯｸM-PRO" panose="020F0600000000000000" pitchFamily="50" charset="-128"/>
              </a:rPr>
              <a:t>ハガキには消えるボールペン</a:t>
            </a:r>
            <a:r>
              <a:rPr lang="en-US" altLang="ja-JP" sz="829" dirty="0">
                <a:latin typeface="HG丸ｺﾞｼｯｸM-PRO" panose="020F0600000000000000" pitchFamily="50" charset="-128"/>
                <a:ea typeface="HG丸ｺﾞｼｯｸM-PRO" panose="020F0600000000000000" pitchFamily="50" charset="-128"/>
              </a:rPr>
              <a:t>(</a:t>
            </a:r>
            <a:r>
              <a:rPr lang="ja-JP" altLang="en-US" sz="829" dirty="0">
                <a:latin typeface="HG丸ｺﾞｼｯｸM-PRO" panose="020F0600000000000000" pitchFamily="50" charset="-128"/>
                <a:ea typeface="HG丸ｺﾞｼｯｸM-PRO" panose="020F0600000000000000" pitchFamily="50" charset="-128"/>
              </a:rPr>
              <a:t>フリクションボール</a:t>
            </a:r>
            <a:r>
              <a:rPr lang="en-US" altLang="ja-JP" sz="829" dirty="0">
                <a:latin typeface="HG丸ｺﾞｼｯｸM-PRO" panose="020F0600000000000000" pitchFamily="50" charset="-128"/>
                <a:ea typeface="HG丸ｺﾞｼｯｸM-PRO" panose="020F0600000000000000" pitchFamily="50" charset="-128"/>
              </a:rPr>
              <a:t>)</a:t>
            </a:r>
            <a:r>
              <a:rPr lang="ja-JP" altLang="en-US" sz="829" dirty="0">
                <a:latin typeface="HG丸ｺﾞｼｯｸM-PRO" panose="020F0600000000000000" pitchFamily="50" charset="-128"/>
                <a:ea typeface="HG丸ｺﾞｼｯｸM-PRO" panose="020F0600000000000000" pitchFamily="50" charset="-128"/>
              </a:rPr>
              <a:t>でのご記入は文字が消えてしまい、</a:t>
            </a:r>
            <a:endParaRPr lang="en-US" altLang="ja-JP" sz="829" dirty="0">
              <a:latin typeface="HG丸ｺﾞｼｯｸM-PRO" panose="020F0600000000000000" pitchFamily="50" charset="-128"/>
              <a:ea typeface="HG丸ｺﾞｼｯｸM-PRO" panose="020F0600000000000000" pitchFamily="50" charset="-128"/>
            </a:endParaRPr>
          </a:p>
          <a:p>
            <a:pPr marL="166640" indent="-166640"/>
            <a:r>
              <a:rPr lang="ja-JP" altLang="en-US" sz="829" dirty="0">
                <a:latin typeface="HG丸ｺﾞｼｯｸM-PRO" panose="020F0600000000000000" pitchFamily="50" charset="-128"/>
                <a:ea typeface="HG丸ｺﾞｼｯｸM-PRO" panose="020F0600000000000000" pitchFamily="50" charset="-128"/>
              </a:rPr>
              <a:t>　返信できない場合がございます。</a:t>
            </a:r>
          </a:p>
          <a:p>
            <a:pPr marL="83320" indent="-83320">
              <a:tabLst>
                <a:tab pos="83320" algn="l"/>
              </a:tabLst>
            </a:pPr>
            <a:r>
              <a:rPr lang="ja-JP" altLang="en-US" sz="829" dirty="0">
                <a:latin typeface="HG丸ｺﾞｼｯｸM-PRO" panose="020F0600000000000000" pitchFamily="50" charset="-128"/>
                <a:ea typeface="HG丸ｺﾞｼｯｸM-PRO" panose="020F0600000000000000" pitchFamily="50" charset="-128"/>
              </a:rPr>
              <a:t>・一定数のお申込みがない場合は中止とします。</a:t>
            </a:r>
            <a:endParaRPr lang="en-US" altLang="ja-JP" sz="829" dirty="0">
              <a:latin typeface="HG丸ｺﾞｼｯｸM-PRO" panose="020F0600000000000000" pitchFamily="50" charset="-128"/>
              <a:ea typeface="HG丸ｺﾞｼｯｸM-PRO" panose="020F0600000000000000" pitchFamily="50" charset="-128"/>
            </a:endParaRPr>
          </a:p>
          <a:p>
            <a:pPr marL="83320" indent="-83320">
              <a:tabLst>
                <a:tab pos="83320" algn="l"/>
              </a:tabLst>
            </a:pPr>
            <a:endParaRPr lang="en-US" altLang="ja-JP" sz="185" dirty="0">
              <a:latin typeface="HG丸ｺﾞｼｯｸM-PRO" panose="020F0600000000000000" pitchFamily="50" charset="-128"/>
              <a:ea typeface="HG丸ｺﾞｼｯｸM-PRO" panose="020F0600000000000000" pitchFamily="50" charset="-128"/>
            </a:endParaRPr>
          </a:p>
          <a:p>
            <a:r>
              <a:rPr lang="ja-JP" altLang="en-US" sz="921" dirty="0">
                <a:latin typeface="HG丸ｺﾞｼｯｸM-PRO" panose="020F0600000000000000" pitchFamily="50" charset="-128"/>
                <a:ea typeface="HG丸ｺﾞｼｯｸM-PRO" panose="020F0600000000000000" pitchFamily="50" charset="-128"/>
              </a:rPr>
              <a:t>下記の書式で往復ハガキにてお申込みをお願いします。</a:t>
            </a:r>
            <a:endParaRPr lang="en-US" altLang="ja-JP" sz="921" dirty="0">
              <a:latin typeface="HG丸ｺﾞｼｯｸM-PRO" panose="020F0600000000000000" pitchFamily="50" charset="-128"/>
              <a:ea typeface="HG丸ｺﾞｼｯｸM-PRO" panose="020F0600000000000000" pitchFamily="50" charset="-128"/>
            </a:endParaRPr>
          </a:p>
          <a:p>
            <a:r>
              <a:rPr lang="ja-JP" altLang="en-US" sz="1012" b="1" dirty="0">
                <a:solidFill>
                  <a:srgbClr val="FF0000"/>
                </a:solidFill>
                <a:latin typeface="HG丸ｺﾞｼｯｸM-PRO" panose="020F0600000000000000" pitchFamily="50" charset="-128"/>
                <a:ea typeface="HG丸ｺﾞｼｯｸM-PRO" panose="020F0600000000000000" pitchFamily="50" charset="-128"/>
              </a:rPr>
              <a:t>はがきでの申込期限：</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2</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月</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25</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日</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金）必着　</a:t>
            </a:r>
            <a:endParaRPr lang="en-US" altLang="ja-JP" sz="1012"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012" b="1" dirty="0">
                <a:solidFill>
                  <a:srgbClr val="FF0000"/>
                </a:solidFill>
                <a:latin typeface="HG丸ｺﾞｼｯｸM-PRO" panose="020F0600000000000000" pitchFamily="50" charset="-128"/>
                <a:ea typeface="HG丸ｺﾞｼｯｸM-PRO" panose="020F0600000000000000" pitchFamily="50" charset="-128"/>
              </a:rPr>
              <a:t>再募集：</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3</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月</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19</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日</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土）</a:t>
            </a:r>
            <a:r>
              <a:rPr lang="en-US" altLang="ja-JP" sz="1012" b="1" dirty="0">
                <a:solidFill>
                  <a:srgbClr val="FF0000"/>
                </a:solidFill>
                <a:latin typeface="HG丸ｺﾞｼｯｸM-PRO" panose="020F0600000000000000" pitchFamily="50" charset="-128"/>
                <a:ea typeface="HG丸ｺﾞｼｯｸM-PRO" panose="020F0600000000000000" pitchFamily="50" charset="-128"/>
              </a:rPr>
              <a:t>10</a:t>
            </a:r>
            <a:r>
              <a:rPr lang="ja-JP" altLang="en-US" sz="1012" b="1" dirty="0">
                <a:solidFill>
                  <a:srgbClr val="FF0000"/>
                </a:solidFill>
                <a:latin typeface="HG丸ｺﾞｼｯｸM-PRO" panose="020F0600000000000000" pitchFamily="50" charset="-128"/>
                <a:ea typeface="HG丸ｺﾞｼｯｸM-PRO" panose="020F0600000000000000" pitchFamily="50" charset="-128"/>
              </a:rPr>
              <a:t>時～窓口にて申込書に記入の上、先着順で受付します。電話予約不可</a:t>
            </a:r>
          </a:p>
        </p:txBody>
      </p:sp>
      <p:sp>
        <p:nvSpPr>
          <p:cNvPr id="76" name="テキスト ボックス 75">
            <a:extLst>
              <a:ext uri="{FF2B5EF4-FFF2-40B4-BE49-F238E27FC236}">
                <a16:creationId xmlns:a16="http://schemas.microsoft.com/office/drawing/2014/main" id="{BED902BE-7398-4604-878E-DC58642452BA}"/>
              </a:ext>
            </a:extLst>
          </p:cNvPr>
          <p:cNvSpPr txBox="1"/>
          <p:nvPr/>
        </p:nvSpPr>
        <p:spPr>
          <a:xfrm>
            <a:off x="7364550" y="1777293"/>
            <a:ext cx="2266401" cy="240861"/>
          </a:xfrm>
          <a:prstGeom prst="rect">
            <a:avLst/>
          </a:prstGeom>
          <a:solidFill>
            <a:schemeClr val="bg1"/>
          </a:solidFill>
        </p:spPr>
        <p:txBody>
          <a:bodyPr wrap="square">
            <a:spAutoFit/>
          </a:bodyPr>
          <a:lstStyle/>
          <a:p>
            <a:endParaRPr lang="en-US" altLang="ja-JP" sz="967" dirty="0">
              <a:latin typeface="HG丸ｺﾞｼｯｸM-PRO" panose="020F0600000000000000" pitchFamily="50" charset="-128"/>
              <a:ea typeface="HG丸ｺﾞｼｯｸM-PRO" panose="020F0600000000000000" pitchFamily="50" charset="-128"/>
            </a:endParaRPr>
          </a:p>
        </p:txBody>
      </p:sp>
      <p:sp>
        <p:nvSpPr>
          <p:cNvPr id="27" name="四角形: 角を丸くする 26">
            <a:extLst>
              <a:ext uri="{FF2B5EF4-FFF2-40B4-BE49-F238E27FC236}">
                <a16:creationId xmlns:a16="http://schemas.microsoft.com/office/drawing/2014/main" id="{8C7490CD-28F8-4AFC-ABE3-942D142213FB}"/>
              </a:ext>
            </a:extLst>
          </p:cNvPr>
          <p:cNvSpPr/>
          <p:nvPr/>
        </p:nvSpPr>
        <p:spPr>
          <a:xfrm>
            <a:off x="2401110" y="3235019"/>
            <a:ext cx="2175569" cy="1642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シェイプアップエクササイズ</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木曜日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46"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健康維</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持・</a:t>
            </a:r>
            <a:r>
              <a:rPr kumimoji="0" lang="ja-JP" altLang="en-US" sz="900" b="0" i="0" u="none" strike="noStrike" kern="1200" cap="none" spc="46"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増</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進。腰</a:t>
            </a:r>
            <a:r>
              <a:rPr kumimoji="0" lang="ja-JP" altLang="en-US" sz="9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900" b="0" i="0" u="none" strike="noStrike" kern="1200" cap="none" spc="46"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膝痛予防の筋力トレーニ</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ン</a:t>
            </a:r>
            <a:r>
              <a:rPr kumimoji="0" lang="ja-JP" altLang="en-US" sz="900" b="0" i="0" u="none" strike="noStrike" kern="1200" cap="none" spc="-209"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グ・</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ストレッチを行い</a:t>
            </a:r>
            <a:r>
              <a:rPr kumimoji="0" lang="ja-JP" altLang="en-US" sz="900" b="0" i="0" u="none" strike="noStrike" kern="1200" cap="none" spc="-171"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軽く汗をかく運動です。</a:t>
            </a:r>
          </a:p>
        </p:txBody>
      </p:sp>
      <p:sp>
        <p:nvSpPr>
          <p:cNvPr id="74" name="四角形: 角を丸くする 73">
            <a:extLst>
              <a:ext uri="{FF2B5EF4-FFF2-40B4-BE49-F238E27FC236}">
                <a16:creationId xmlns:a16="http://schemas.microsoft.com/office/drawing/2014/main" id="{CF92C7D3-CE8B-75D5-8AD8-99234B0BEC58}"/>
              </a:ext>
            </a:extLst>
          </p:cNvPr>
          <p:cNvSpPr/>
          <p:nvPr/>
        </p:nvSpPr>
        <p:spPr>
          <a:xfrm>
            <a:off x="4681419" y="3259475"/>
            <a:ext cx="2067784" cy="1651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筋膜リリース</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木曜日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25</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rPr>
              <a:t>特殊な道具（グリットローラー）を使い、筋膜をほぐします。筋膜をほぐすことでカラダの様々な不調を改善することができます。</a:t>
            </a:r>
          </a:p>
        </p:txBody>
      </p:sp>
      <p:sp>
        <p:nvSpPr>
          <p:cNvPr id="90" name="四角形: 角を丸くする 89">
            <a:extLst>
              <a:ext uri="{FF2B5EF4-FFF2-40B4-BE49-F238E27FC236}">
                <a16:creationId xmlns:a16="http://schemas.microsoft.com/office/drawing/2014/main" id="{D6A3BD7D-DD95-5C93-8D6D-FB388BE87BCB}"/>
              </a:ext>
            </a:extLst>
          </p:cNvPr>
          <p:cNvSpPr/>
          <p:nvPr/>
        </p:nvSpPr>
        <p:spPr>
          <a:xfrm>
            <a:off x="109932" y="3231864"/>
            <a:ext cx="2175569" cy="1638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美姿勢骨盤調整エクササイズ</a:t>
            </a:r>
            <a:endParaRPr lang="en-US" altLang="ja-JP" sz="1100" b="1" dirty="0">
              <a:solidFill>
                <a:prstClr val="black"/>
              </a:solidFill>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水曜日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ja-JP" sz="8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肩こり・猫背・巻き肩の解消、膝痛・腰痛改善</a:t>
            </a:r>
            <a:r>
              <a:rPr kumimoji="0" lang="ja-JP" altLang="en-US" sz="8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kumimoji="0" lang="ja-JP" altLang="ja-JP" sz="800" b="0" i="0" u="none" strike="noStrike" kern="1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美しい姿勢を取り戻すためボールやストレッチポールを使って体のゆがみを整えます。また、体幹（コア）を意識しながら行うトレーニングによって姿勢改善を図ります。</a:t>
            </a:r>
            <a:endParaRPr kumimoji="0" lang="ja-JP" altLang="ja-JP" sz="8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6874649C-88C2-DEC9-82BA-F57BE11AB091}"/>
              </a:ext>
            </a:extLst>
          </p:cNvPr>
          <p:cNvSpPr txBox="1"/>
          <p:nvPr/>
        </p:nvSpPr>
        <p:spPr>
          <a:xfrm>
            <a:off x="-761135" y="232022"/>
            <a:ext cx="859155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FF66FF"/>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東調布公園プール成人教室生徒募集！</a:t>
            </a:r>
            <a:endParaRPr kumimoji="0" lang="ja-JP" altLang="en-US" sz="2800" b="0" i="0" u="none" strike="noStrike" kern="1200" cap="none" spc="0" normalizeH="0" baseline="0" noProof="0" dirty="0">
              <a:ln>
                <a:noFill/>
              </a:ln>
              <a:solidFill>
                <a:srgbClr val="FF66FF"/>
              </a:solidFill>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30" name="四角形: 角を丸くする 29">
            <a:extLst>
              <a:ext uri="{FF2B5EF4-FFF2-40B4-BE49-F238E27FC236}">
                <a16:creationId xmlns:a16="http://schemas.microsoft.com/office/drawing/2014/main" id="{1813F8BB-C648-45CD-9031-DC7CC012EE1A}"/>
              </a:ext>
            </a:extLst>
          </p:cNvPr>
          <p:cNvSpPr/>
          <p:nvPr/>
        </p:nvSpPr>
        <p:spPr>
          <a:xfrm>
            <a:off x="128509" y="5079025"/>
            <a:ext cx="2134355" cy="1663191"/>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ピラティス</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木曜日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12</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0614" marR="4245" lvl="0" indent="0" defTabSz="457200" rtl="0" eaLnBrk="1" fontAlgn="auto" latinLnBrk="0" hangingPunct="1">
              <a:lnSpc>
                <a:spcPct val="116700"/>
              </a:lnSpc>
              <a:spcBef>
                <a:spcPts val="84"/>
              </a:spcBef>
              <a:spcAft>
                <a:spcPts val="0"/>
              </a:spcAft>
              <a:buClrTx/>
              <a:buSzTx/>
              <a:buFontTx/>
              <a:buNone/>
              <a:tabLst/>
              <a:defRPr/>
            </a:pPr>
            <a:r>
              <a:rPr kumimoji="0" lang="ja-JP" altLang="en-US" sz="8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リハビリとしてできたエクササイズの</a:t>
            </a:r>
            <a:r>
              <a:rPr kumimoji="0" lang="ja-JP" altLang="en-US" sz="8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為</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8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身体に負担をかけず強くしなやかな筋肉をつける事が出来ま</a:t>
            </a:r>
            <a:r>
              <a:rPr kumimoji="0" lang="ja-JP" altLang="en-US" sz="8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す</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8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お腹周りを中心に深層の筋肉を意</a:t>
            </a:r>
            <a:r>
              <a:rPr kumimoji="0" lang="ja-JP" altLang="en-US" sz="800" b="0" i="0" u="none" strike="noStrike" kern="1200" cap="none" spc="42"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識し鍛</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え、</a:t>
            </a:r>
            <a:r>
              <a:rPr kumimoji="0" lang="ja-JP" altLang="en-US" sz="800" b="0" i="0" u="none" strike="noStrike" kern="1200" cap="none" spc="42"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骨盤や背</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骨、</a:t>
            </a:r>
            <a:r>
              <a:rPr kumimoji="0" lang="ja-JP" altLang="en-US" sz="800" b="0" i="0" u="none" strike="noStrike" kern="1200" cap="none" spc="42"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肩などの骨格のゆがみ</a:t>
            </a:r>
            <a:r>
              <a:rPr kumimoji="0" lang="ja-JP" altLang="en-US" sz="8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や偏りを正しい位置へと整えることに重点を置</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きます。</a:t>
            </a:r>
          </a:p>
        </p:txBody>
      </p:sp>
      <p:sp>
        <p:nvSpPr>
          <p:cNvPr id="32" name="四角形: 角を丸くする 31">
            <a:extLst>
              <a:ext uri="{FF2B5EF4-FFF2-40B4-BE49-F238E27FC236}">
                <a16:creationId xmlns:a16="http://schemas.microsoft.com/office/drawing/2014/main" id="{772353F4-CC5D-49C0-A5A0-52289B7A31BE}"/>
              </a:ext>
            </a:extLst>
          </p:cNvPr>
          <p:cNvSpPr/>
          <p:nvPr/>
        </p:nvSpPr>
        <p:spPr>
          <a:xfrm>
            <a:off x="2464354" y="5128546"/>
            <a:ext cx="2140573" cy="161367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1479"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リラックスヨガ</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631479"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土曜日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p>
          <a:p>
            <a:pPr defTabSz="631479">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631479">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ハタヨガの基本からバリエーションを加えた内容です。初心者の方でも無理なくご参加いただけます。</a:t>
            </a:r>
            <a:endParaRPr kumimoji="0"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DC946DB3-1171-4435-B788-9D75767DE6CD}"/>
              </a:ext>
            </a:extLst>
          </p:cNvPr>
          <p:cNvSpPr/>
          <p:nvPr/>
        </p:nvSpPr>
        <p:spPr>
          <a:xfrm>
            <a:off x="109254" y="7270477"/>
            <a:ext cx="2153610" cy="16515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太極拳</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木曜日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p>
          <a:p>
            <a:pPr>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武当</a:t>
            </a:r>
            <a:r>
              <a:rPr kumimoji="0"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18</a:t>
            </a:r>
            <a:r>
              <a:rPr kumimoji="0"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式太極拳は優雅で美しい動きが特徴です。ゆっくりとリラックスしながら身体を動かすことで、無理なく体を支えるインナーマッスルやバランス感覚を養うことができます。じんわりと体の芯から温まり、巡りの良い身体に導きます。</a:t>
            </a:r>
          </a:p>
        </p:txBody>
      </p:sp>
      <p:sp>
        <p:nvSpPr>
          <p:cNvPr id="33" name="四角形: 角を丸くする 32">
            <a:extLst>
              <a:ext uri="{FF2B5EF4-FFF2-40B4-BE49-F238E27FC236}">
                <a16:creationId xmlns:a16="http://schemas.microsoft.com/office/drawing/2014/main" id="{73C7F361-3E77-4B6E-91F7-C98A39532970}"/>
              </a:ext>
            </a:extLst>
          </p:cNvPr>
          <p:cNvSpPr/>
          <p:nvPr/>
        </p:nvSpPr>
        <p:spPr>
          <a:xfrm>
            <a:off x="2470571" y="7287810"/>
            <a:ext cx="2134356" cy="164370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1479"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ポールウォーキング</a:t>
            </a:r>
            <a:endParaRPr kumimoji="0" lang="en-US" altLang="ja-JP" sz="11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631479"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第２金曜日</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12</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a:t>
            </a:r>
          </a:p>
          <a:p>
            <a:pPr algn="ctr" defTabSz="631479">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月はお休です）</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631479">
              <a:defRPr/>
            </a:pP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　象　</a:t>
            </a:r>
            <a:r>
              <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0"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歳以上</a:t>
            </a: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631479">
              <a:defRPr/>
            </a:pPr>
            <a:endParaRPr kumimoji="0"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10614" marR="4245" lvl="0" indent="0" defTabSz="457200" rtl="0" eaLnBrk="1" fontAlgn="auto" latinLnBrk="0" hangingPunct="1">
              <a:lnSpc>
                <a:spcPct val="116700"/>
              </a:lnSpc>
              <a:spcBef>
                <a:spcPts val="84"/>
              </a:spcBef>
              <a:spcAft>
                <a:spcPts val="0"/>
              </a:spcAft>
              <a:buClrTx/>
              <a:buSzTx/>
              <a:buFontTx/>
              <a:buNone/>
              <a:tabLst/>
              <a:defRPr/>
            </a:pPr>
            <a:r>
              <a:rPr kumimoji="0" lang="en-US" altLang="ja-JP" sz="900" b="0" i="0" u="none" strike="noStrike" kern="1200" cap="none" spc="67"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2</a:t>
            </a:r>
            <a:r>
              <a:rPr kumimoji="0" lang="ja-JP" altLang="en-US" sz="9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本のポールを使用</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し、</a:t>
            </a:r>
            <a:r>
              <a:rPr kumimoji="0" lang="ja-JP" altLang="en-US" sz="900" b="0" i="0" u="none" strike="noStrike" kern="1200" cap="none" spc="3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正しい姿勢と安定した </a:t>
            </a:r>
            <a:r>
              <a:rPr kumimoji="0" lang="ja-JP" altLang="en-US" sz="9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ウォーキングを行います </a:t>
            </a:r>
            <a:r>
              <a:rPr kumimoji="0" lang="en-US" altLang="ja-JP" sz="9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r>
              <a:rPr kumimoji="0" lang="ja-JP" altLang="en-US" sz="900" b="0" i="0" u="none" strike="noStrike" kern="1200" cap="none" spc="-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 </a:t>
            </a:r>
            <a:r>
              <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屋外を歩きます</a:t>
            </a:r>
            <a:r>
              <a:rPr kumimoji="0" lang="ja-JP" altLang="en-US" sz="900" b="0" i="0" u="none" strike="noStrike" kern="1200" cap="none" spc="-13"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 </a:t>
            </a:r>
            <a:r>
              <a:rPr kumimoji="0" lang="en-US" altLang="ja-JP" sz="900" b="0" i="0" u="none" strike="noStrike" kern="1200" cap="none" spc="-5"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rPr>
              <a:t>)</a:t>
            </a:r>
          </a:p>
          <a:p>
            <a:pPr marL="10614" marR="4245" lvl="0" indent="0" defTabSz="457200" rtl="0" eaLnBrk="1" fontAlgn="auto" latinLnBrk="0" hangingPunct="1">
              <a:lnSpc>
                <a:spcPct val="116700"/>
              </a:lnSpc>
              <a:spcBef>
                <a:spcPts val="84"/>
              </a:spcBef>
              <a:spcAft>
                <a:spcPts val="0"/>
              </a:spcAft>
              <a:buClrTx/>
              <a:buSzTx/>
              <a:buFontTx/>
              <a:buNone/>
              <a:tabLst/>
              <a:defRPr/>
            </a:pPr>
            <a:endParaRPr kumimoji="0"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PMingLiU"/>
            </a:endParaRPr>
          </a:p>
        </p:txBody>
      </p:sp>
      <p:sp>
        <p:nvSpPr>
          <p:cNvPr id="68" name="テキスト ボックス 67">
            <a:extLst>
              <a:ext uri="{FF2B5EF4-FFF2-40B4-BE49-F238E27FC236}">
                <a16:creationId xmlns:a16="http://schemas.microsoft.com/office/drawing/2014/main" id="{178EB6A5-73D8-10C4-A873-5C21CC5687BD}"/>
              </a:ext>
            </a:extLst>
          </p:cNvPr>
          <p:cNvSpPr txBox="1"/>
          <p:nvPr/>
        </p:nvSpPr>
        <p:spPr>
          <a:xfrm>
            <a:off x="-4783321" y="1270423"/>
            <a:ext cx="4546622" cy="506870"/>
          </a:xfrm>
          <a:prstGeom prst="rect">
            <a:avLst/>
          </a:prstGeom>
          <a:solidFill>
            <a:schemeClr val="bg1"/>
          </a:solidFill>
        </p:spPr>
        <p:txBody>
          <a:bodyPr wrap="square">
            <a:spAutoFit/>
          </a:bodyPr>
          <a:lstStyle/>
          <a:p>
            <a:pPr marL="78935" indent="-78935"/>
            <a:r>
              <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rPr>
              <a:t>3</a:t>
            </a:r>
            <a:r>
              <a:rPr lang="ja-JP" altLang="en-US" sz="898" b="1" dirty="0">
                <a:solidFill>
                  <a:schemeClr val="accent1">
                    <a:lumMod val="75000"/>
                  </a:schemeClr>
                </a:solidFill>
                <a:latin typeface="HG丸ｺﾞｼｯｸM-PRO" panose="020F0600000000000000" pitchFamily="50" charset="-128"/>
                <a:ea typeface="HG丸ｺﾞｼｯｸM-PRO" panose="020F0600000000000000" pitchFamily="50" charset="-128"/>
              </a:rPr>
              <a:t>か月ごとの継続クラスです。</a:t>
            </a:r>
            <a:r>
              <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898" b="1" dirty="0">
                <a:solidFill>
                  <a:schemeClr val="accent1">
                    <a:lumMod val="75000"/>
                  </a:schemeClr>
                </a:solidFill>
                <a:latin typeface="HG丸ｺﾞｼｯｸM-PRO" panose="020F0600000000000000" pitchFamily="50" charset="-128"/>
                <a:ea typeface="HG丸ｺﾞｼｯｸM-PRO" panose="020F0600000000000000" pitchFamily="50" charset="-128"/>
              </a:rPr>
              <a:t>シェイプアップエクササイズは</a:t>
            </a:r>
            <a:r>
              <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rPr>
              <a:t>7</a:t>
            </a:r>
            <a:r>
              <a:rPr lang="ja-JP" altLang="en-US" sz="898" b="1" dirty="0">
                <a:solidFill>
                  <a:schemeClr val="accent1">
                    <a:lumMod val="75000"/>
                  </a:schemeClr>
                </a:solidFill>
                <a:latin typeface="HG丸ｺﾞｼｯｸM-PRO" panose="020F0600000000000000" pitchFamily="50" charset="-128"/>
                <a:ea typeface="HG丸ｺﾞｼｯｸM-PRO" panose="020F0600000000000000" pitchFamily="50" charset="-128"/>
              </a:rPr>
              <a:t>月～</a:t>
            </a:r>
            <a:r>
              <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rPr>
              <a:t>9</a:t>
            </a:r>
            <a:r>
              <a:rPr lang="ja-JP" altLang="en-US" sz="898" b="1" dirty="0">
                <a:solidFill>
                  <a:schemeClr val="accent1">
                    <a:lumMod val="75000"/>
                  </a:schemeClr>
                </a:solidFill>
                <a:latin typeface="HG丸ｺﾞｼｯｸM-PRO" panose="020F0600000000000000" pitchFamily="50" charset="-128"/>
                <a:ea typeface="HG丸ｺﾞｼｯｸM-PRO" panose="020F0600000000000000" pitchFamily="50" charset="-128"/>
              </a:rPr>
              <a:t>月はお休です。</a:t>
            </a:r>
            <a:endPar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78935" indent="-78935"/>
            <a:r>
              <a:rPr lang="en-US" altLang="ja-JP" sz="898" dirty="0">
                <a:latin typeface="HG丸ｺﾞｼｯｸM-PRO" panose="020F0600000000000000" pitchFamily="50" charset="-128"/>
                <a:ea typeface="HG丸ｺﾞｼｯｸM-PRO" panose="020F0600000000000000" pitchFamily="50" charset="-128"/>
              </a:rPr>
              <a:t>※</a:t>
            </a:r>
            <a:r>
              <a:rPr lang="ja-JP" altLang="en-US" sz="898" dirty="0">
                <a:latin typeface="HG丸ｺﾞｼｯｸM-PRO" panose="020F0600000000000000" pitchFamily="50" charset="-128"/>
                <a:ea typeface="HG丸ｺﾞｼｯｸM-PRO" panose="020F0600000000000000" pitchFamily="50" charset="-128"/>
              </a:rPr>
              <a:t>受講中はマスクの着用をお願いします。</a:t>
            </a:r>
            <a:endParaRPr lang="en-US" altLang="ja-JP" sz="898"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9" name="テキスト ボックス 68">
            <a:extLst>
              <a:ext uri="{FF2B5EF4-FFF2-40B4-BE49-F238E27FC236}">
                <a16:creationId xmlns:a16="http://schemas.microsoft.com/office/drawing/2014/main" id="{A77522AA-C512-F719-4183-32E16F7C460D}"/>
              </a:ext>
            </a:extLst>
          </p:cNvPr>
          <p:cNvSpPr txBox="1"/>
          <p:nvPr/>
        </p:nvSpPr>
        <p:spPr>
          <a:xfrm>
            <a:off x="4666272" y="5236709"/>
            <a:ext cx="2028042" cy="2123658"/>
          </a:xfrm>
          <a:prstGeom prst="rect">
            <a:avLst/>
          </a:prstGeom>
          <a:solidFill>
            <a:schemeClr val="bg1"/>
          </a:solidFill>
        </p:spPr>
        <p:txBody>
          <a:bodyPr wrap="square">
            <a:spAutoFit/>
          </a:bodyPr>
          <a:lstStyle/>
          <a:p>
            <a:r>
              <a:rPr lang="en-US" altLang="ja-JP" sz="1100" b="1" dirty="0">
                <a:latin typeface="HG丸ｺﾞｼｯｸM-PRO" panose="020F0600000000000000" pitchFamily="50" charset="-128"/>
                <a:ea typeface="HG丸ｺﾞｼｯｸM-PRO" panose="020F0600000000000000" pitchFamily="50" charset="-128"/>
              </a:rPr>
              <a:t>※</a:t>
            </a:r>
            <a:r>
              <a:rPr lang="ja-JP" altLang="en-US" sz="1100" b="1" dirty="0">
                <a:latin typeface="HG丸ｺﾞｼｯｸM-PRO" panose="020F0600000000000000" pitchFamily="50" charset="-128"/>
                <a:ea typeface="HG丸ｺﾞｼｯｸM-PRO" panose="020F0600000000000000" pitchFamily="50" charset="-128"/>
              </a:rPr>
              <a:t>コロナの状況により中止や変更が生じることがございます。ご了承ください。</a:t>
            </a:r>
            <a:endParaRPr lang="en-US" altLang="ja-JP" sz="1100" b="1" dirty="0">
              <a:latin typeface="HG丸ｺﾞｼｯｸM-PRO" panose="020F0600000000000000" pitchFamily="50" charset="-128"/>
              <a:ea typeface="HG丸ｺﾞｼｯｸM-PRO" panose="020F0600000000000000" pitchFamily="50" charset="-128"/>
            </a:endParaRPr>
          </a:p>
          <a:p>
            <a:endParaRPr lang="ja-JP" altLang="en-US" sz="11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◎当施設では感染防止対策を実施しておりますが、受講期間中、コロナに感染又は濃厚接触者にあたる場合は、事務所までご連絡ください。</a:t>
            </a:r>
            <a:endParaRPr lang="en-US" altLang="ja-JP" sz="1100" b="1" dirty="0">
              <a:latin typeface="HG丸ｺﾞｼｯｸM-PRO" panose="020F0600000000000000" pitchFamily="50" charset="-128"/>
              <a:ea typeface="HG丸ｺﾞｼｯｸM-PRO" panose="020F0600000000000000" pitchFamily="50" charset="-128"/>
            </a:endParaRPr>
          </a:p>
          <a:p>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◎受講中はマスクの着用をお願いします。</a:t>
            </a:r>
          </a:p>
        </p:txBody>
      </p:sp>
      <p:sp>
        <p:nvSpPr>
          <p:cNvPr id="67" name="テキスト ボックス 66">
            <a:extLst>
              <a:ext uri="{FF2B5EF4-FFF2-40B4-BE49-F238E27FC236}">
                <a16:creationId xmlns:a16="http://schemas.microsoft.com/office/drawing/2014/main" id="{B8BBF50C-8197-7BF7-9F97-8E7897961821}"/>
              </a:ext>
            </a:extLst>
          </p:cNvPr>
          <p:cNvSpPr txBox="1"/>
          <p:nvPr/>
        </p:nvSpPr>
        <p:spPr>
          <a:xfrm>
            <a:off x="-458883" y="9182736"/>
            <a:ext cx="7608671" cy="3539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7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申込方法については裏面をご確認ください</a:t>
            </a:r>
            <a:endParaRPr kumimoji="1" lang="en-US" altLang="ja-JP" sz="1700" b="1" i="0" u="none" strike="noStrike" kern="1200" cap="none" spc="0" normalizeH="0" baseline="0" noProof="0" dirty="0">
              <a:ln w="0">
                <a:solidFill>
                  <a:srgbClr val="FFC000"/>
                </a:solidFill>
              </a:ln>
              <a:solidFill>
                <a:srgbClr val="0070C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93" name="図 92" descr="店の正面と入り口&#10;&#10;中程度の精度で自動的に生成された説明">
            <a:extLst>
              <a:ext uri="{FF2B5EF4-FFF2-40B4-BE49-F238E27FC236}">
                <a16:creationId xmlns:a16="http://schemas.microsoft.com/office/drawing/2014/main" id="{8FC580C4-75A3-0D80-7131-301B409C8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59" y="7568531"/>
            <a:ext cx="2028042" cy="1346746"/>
          </a:xfrm>
          <a:prstGeom prst="rect">
            <a:avLst/>
          </a:prstGeom>
        </p:spPr>
      </p:pic>
    </p:spTree>
    <p:extLst>
      <p:ext uri="{BB962C8B-B14F-4D97-AF65-F5344CB8AC3E}">
        <p14:creationId xmlns:p14="http://schemas.microsoft.com/office/powerpoint/2010/main" val="20936337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4364</TotalTime>
  <Words>1678</Words>
  <Application>Microsoft Office PowerPoint</Application>
  <PresentationFormat>ユーザー設定</PresentationFormat>
  <Paragraphs>234</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HGP創英角ﾎﾟｯﾌﾟ体</vt:lpstr>
      <vt:lpstr>HG丸ｺﾞｼｯｸM-PRO</vt:lpstr>
      <vt:lpstr>ＭＳ 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成人教室　生徒募集！</dc:title>
  <dc:creator>水泳場 東調布公園</dc:creator>
  <cp:lastModifiedBy>水泳場 東調布公園</cp:lastModifiedBy>
  <cp:revision>55</cp:revision>
  <cp:lastPrinted>2023-02-09T01:38:00Z</cp:lastPrinted>
  <dcterms:created xsi:type="dcterms:W3CDTF">2022-09-18T05:19:34Z</dcterms:created>
  <dcterms:modified xsi:type="dcterms:W3CDTF">2023-02-26T02:39:59Z</dcterms:modified>
</cp:coreProperties>
</file>